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98" r:id="rId4"/>
    <p:sldId id="299" r:id="rId5"/>
    <p:sldId id="287" r:id="rId6"/>
    <p:sldId id="294" r:id="rId7"/>
    <p:sldId id="295" r:id="rId8"/>
    <p:sldId id="296" r:id="rId9"/>
    <p:sldId id="297" r:id="rId10"/>
    <p:sldId id="288" r:id="rId11"/>
    <p:sldId id="289" r:id="rId12"/>
    <p:sldId id="290" r:id="rId13"/>
    <p:sldId id="291" r:id="rId14"/>
    <p:sldId id="292" r:id="rId15"/>
    <p:sldId id="293" r:id="rId16"/>
    <p:sldId id="257" r:id="rId17"/>
    <p:sldId id="259" r:id="rId18"/>
    <p:sldId id="258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77" r:id="rId37"/>
    <p:sldId id="278" r:id="rId38"/>
    <p:sldId id="279" r:id="rId39"/>
    <p:sldId id="280" r:id="rId40"/>
    <p:sldId id="281" r:id="rId41"/>
    <p:sldId id="282" r:id="rId42"/>
    <p:sldId id="283" r:id="rId43"/>
    <p:sldId id="284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4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12" name="Rectangle 11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4136"/>
            <a:ext cx="7772400" cy="1470025"/>
          </a:xfrm>
          <a:noFill/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9007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>
            <a:lvl1pPr algn="l">
              <a:defRPr/>
            </a:lvl1pPr>
          </a:lstStyle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43802" y="285728"/>
            <a:ext cx="1500198" cy="6000791"/>
          </a:xfrm>
          <a:noFill/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>
                  <a:outerShdw blurRad="50800" dist="50800" dir="13500000" algn="tl" rotWithShape="0">
                    <a:schemeClr val="tx2"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994" y="285730"/>
            <a:ext cx="6657964" cy="6000791"/>
          </a:xfrm>
          <a:noFill/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2928934"/>
            <a:ext cx="9144000" cy="285752"/>
            <a:chOff x="0" y="2928934"/>
            <a:chExt cx="9144000" cy="285752"/>
          </a:xfrm>
        </p:grpSpPr>
        <p:sp>
          <p:nvSpPr>
            <p:cNvPr id="8" name="Rectangle 7"/>
            <p:cNvSpPr/>
            <p:nvPr userDrawn="1"/>
          </p:nvSpPr>
          <p:spPr>
            <a:xfrm flipH="1">
              <a:off x="0" y="2928934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 flipH="1">
              <a:off x="8334000" y="2963384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flipH="1">
              <a:off x="0" y="2966642"/>
              <a:ext cx="8286776" cy="214314"/>
            </a:xfrm>
            <a:prstGeom prst="rect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17345"/>
            <a:ext cx="7772400" cy="1362075"/>
          </a:xfrm>
          <a:noFill/>
        </p:spPr>
        <p:txBody>
          <a:bodyPr anchor="t"/>
          <a:lstStyle>
            <a:lvl1pPr algn="ctr">
              <a:defRPr sz="4000" b="1" cap="all">
                <a:gradFill flip="none" rotWithShape="1"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16200000" scaled="1"/>
                  <a:tileRect/>
                </a:gradFill>
                <a:effectLst>
                  <a:outerShdw blurRad="50800" dist="50800" dir="18900000" algn="tl" rotWithShape="0">
                    <a:schemeClr val="accent5">
                      <a:tint val="20000"/>
                      <a:alpha val="43000"/>
                    </a:scheme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26089"/>
            <a:ext cx="6400800" cy="1500187"/>
          </a:xfrm>
          <a:noFill/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8000"/>
            <a:ext cx="1800000" cy="360000"/>
          </a:xfrm>
        </p:spPr>
        <p:txBody>
          <a:bodyPr vert="horz"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64000" y="6498000"/>
            <a:ext cx="2880000" cy="360000"/>
          </a:xfrm>
        </p:spPr>
        <p:txBody>
          <a:bodyPr vert="horz"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4000" y="2928934"/>
            <a:ext cx="810000" cy="285752"/>
          </a:xfrm>
        </p:spPr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994" y="1717110"/>
            <a:ext cx="4038600" cy="483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7668"/>
            <a:ext cx="4040188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994" y="2357433"/>
            <a:ext cx="4040188" cy="41960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819" y="1717668"/>
            <a:ext cx="4041775" cy="639762"/>
          </a:xfrm>
          <a:solidFill>
            <a:srgbClr val="FF9900">
              <a:alpha val="10196"/>
            </a:srgbClr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820" y="2357430"/>
            <a:ext cx="4041775" cy="419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9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6286520"/>
            <a:ext cx="9144000" cy="285752"/>
            <a:chOff x="0" y="1428736"/>
            <a:chExt cx="9144000" cy="285752"/>
          </a:xfrm>
        </p:grpSpPr>
        <p:sp>
          <p:nvSpPr>
            <p:cNvPr id="6" name="Rectangle 5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6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86520"/>
            <a:ext cx="810000" cy="285752"/>
          </a:xfrm>
        </p:spPr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6" y="285728"/>
            <a:ext cx="3286146" cy="1143008"/>
          </a:xfrm>
        </p:spPr>
        <p:txBody>
          <a:bodyPr anchor="t"/>
          <a:lstStyle>
            <a:lvl1pPr algn="l">
              <a:defRPr sz="20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17341"/>
            <a:ext cx="8215338" cy="483860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4810" y="285728"/>
            <a:ext cx="4857752" cy="1144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3" y="1718046"/>
            <a:ext cx="734214" cy="4834842"/>
          </a:xfrm>
          <a:noFill/>
        </p:spPr>
        <p:txBody>
          <a:bodyPr vert="eaVert" anchor="ctr"/>
          <a:lstStyle>
            <a:lvl1pPr algn="ctr">
              <a:defRPr sz="2000" b="1">
                <a:gradFill flip="none" rotWithShape="1"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5372" y="1790268"/>
            <a:ext cx="8091100" cy="4710569"/>
          </a:xfrm>
          <a:effectLst>
            <a:glow rad="101600">
              <a:schemeClr val="accent1">
                <a:alpha val="6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2994" y="285728"/>
            <a:ext cx="8229600" cy="1144800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2"/>
          <p:cNvGrpSpPr/>
          <p:nvPr/>
        </p:nvGrpSpPr>
        <p:grpSpPr>
          <a:xfrm>
            <a:off x="0" y="1428736"/>
            <a:ext cx="9144000" cy="285752"/>
            <a:chOff x="0" y="1428736"/>
            <a:chExt cx="9144000" cy="285752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1428736"/>
              <a:ext cx="9144000" cy="285752"/>
            </a:xfrm>
            <a:prstGeom prst="rect">
              <a:avLst/>
            </a:prstGeom>
            <a:solidFill>
              <a:schemeClr val="accent3">
                <a:tint val="6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1463186"/>
              <a:ext cx="810000" cy="214314"/>
            </a:xfrm>
            <a:prstGeom prst="rect">
              <a:avLst/>
            </a:prstGeom>
            <a:solidFill>
              <a:schemeClr val="accent1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857224" y="1466444"/>
              <a:ext cx="8286776" cy="214314"/>
            </a:xfrm>
            <a:prstGeom prst="rect">
              <a:avLst/>
            </a:prstGeom>
            <a:solidFill>
              <a:schemeClr val="accent5">
                <a:shade val="50000"/>
              </a:schemeClr>
            </a:solidFill>
            <a:ln w="1905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994" y="1716711"/>
            <a:ext cx="8229600" cy="4838735"/>
          </a:xfrm>
          <a:prstGeom prst="rect">
            <a:avLst/>
          </a:prstGeom>
          <a:noFill/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1800000" cy="285728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0B79-EA12-4576-93F5-479DA737BFE7}" type="datetimeFigureOut">
              <a:rPr lang="en-US" smtClean="0"/>
              <a:pPr/>
              <a:t>4/20/2009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64000" y="6572272"/>
            <a:ext cx="2880000" cy="285728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1428736"/>
            <a:ext cx="8100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50000"/>
                  </a:schemeClr>
                </a:solidFill>
              </a:defRPr>
            </a:lvl1pPr>
          </a:lstStyle>
          <a:p>
            <a:fld id="{C1EB4C90-CD39-4218-BE29-C24F99406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994" y="283053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  <a:tileRect/>
          </a:gradFill>
          <a:effectLst>
            <a:outerShdw blurRad="50800" dist="50800" dir="18900000" algn="tl" rotWithShape="0">
              <a:schemeClr val="tx2"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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"/>
        <a:buChar char="Ø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3" pitchFamily="18" charset="2"/>
        <a:buChar char="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Success!!</a:t>
            </a:r>
          </a:p>
          <a:p>
            <a:endParaRPr lang="en-US" dirty="0"/>
          </a:p>
        </p:txBody>
      </p:sp>
      <p:pic>
        <p:nvPicPr>
          <p:cNvPr id="1027" name="Picture 3" descr="C:\WINDOWS\Profiles\lshort4\Local Settings\Temporary Internet Files\Content.IE5\C47RJXOY\MPj040113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726409"/>
            <a:ext cx="3914488" cy="3131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Recognize</a:t>
            </a:r>
          </a:p>
          <a:p>
            <a:r>
              <a:rPr lang="en-US" sz="3600" dirty="0" smtClean="0"/>
              <a:t>Ask</a:t>
            </a:r>
          </a:p>
          <a:p>
            <a:r>
              <a:rPr lang="en-US" sz="3600" dirty="0" smtClean="0"/>
              <a:t>Critically analyze</a:t>
            </a:r>
          </a:p>
          <a:p>
            <a:r>
              <a:rPr lang="en-US" sz="3600" dirty="0" smtClean="0"/>
              <a:t>Eliminate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hlink"/>
                </a:solidFill>
              </a:rPr>
              <a:t>RECOGNIZE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information is in the stem.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Recognize key words in the stem.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Recognize who the client is in the stem.</a:t>
            </a:r>
          </a:p>
          <a:p>
            <a:pPr lvl="1">
              <a:buFont typeface="Wingdings" pitchFamily="2" charset="2"/>
              <a:buChar char="q"/>
            </a:pPr>
            <a:r>
              <a:rPr lang="en-US" sz="3200" dirty="0" smtClean="0"/>
              <a:t>Recognize what the topic is about.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hlink"/>
                </a:solidFill>
              </a:rPr>
              <a:t>ASK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is the question asking?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Ask what are the key words in the stem that indicate the need for a response.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Ask what the question is asking me to do.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solidFill>
                  <a:srgbClr val="FF9933"/>
                </a:solidFill>
              </a:rPr>
              <a:t>CRITICALLY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analyze the options in relation to the question asked in the stem.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Critically scrutinize each option in relation to the information in the stem.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Critically identify a rationale for each option.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Critically compare and contrast the option in relation to the information in the stem and their relationships to one another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9933"/>
                </a:solidFill>
              </a:rPr>
              <a:t>ELIMINATE</a:t>
            </a:r>
            <a:r>
              <a:rPr lang="en-US" b="1" dirty="0" smtClean="0">
                <a:solidFill>
                  <a:srgbClr val="FF9933"/>
                </a:solidFill>
              </a:rPr>
              <a:t> </a:t>
            </a:r>
          </a:p>
          <a:p>
            <a:pPr lvl="1"/>
            <a:r>
              <a:rPr lang="en-US" dirty="0" smtClean="0"/>
              <a:t>as many options as possible.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Eliminate one option at a time.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If any part of the distracter is wrong it is all wrong.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772400" cy="1362075"/>
          </a:xfrm>
        </p:spPr>
        <p:txBody>
          <a:bodyPr/>
          <a:lstStyle/>
          <a:p>
            <a:r>
              <a:rPr lang="en-US" dirty="0" smtClean="0"/>
              <a:t>RULES FOR TEST TAKING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427287"/>
          </a:xfrm>
        </p:spPr>
        <p:txBody>
          <a:bodyPr/>
          <a:lstStyle/>
          <a:p>
            <a:r>
              <a:rPr lang="en-US" dirty="0" smtClean="0"/>
              <a:t>Suggestions for success</a:t>
            </a:r>
            <a:endParaRPr lang="en-US" dirty="0"/>
          </a:p>
        </p:txBody>
      </p:sp>
      <p:pic>
        <p:nvPicPr>
          <p:cNvPr id="6" name="Picture 5" descr="\\dover-fs\users\lshort4\My Pictures\Microsoft Clip Organizer\j0088622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914400"/>
            <a:ext cx="156273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6711"/>
            <a:ext cx="9072594" cy="4838735"/>
          </a:xfrm>
        </p:spPr>
        <p:txBody>
          <a:bodyPr/>
          <a:lstStyle/>
          <a:p>
            <a:r>
              <a:rPr lang="en-US" sz="3600" dirty="0" smtClean="0"/>
              <a:t>Know the parts of a test question.</a:t>
            </a:r>
          </a:p>
          <a:p>
            <a:pPr lvl="1"/>
            <a:r>
              <a:rPr lang="en-US" dirty="0" smtClean="0"/>
              <a:t>Multiple choice questions. </a:t>
            </a:r>
          </a:p>
          <a:p>
            <a:pPr lvl="2"/>
            <a:r>
              <a:rPr lang="en-US" sz="2800" dirty="0" smtClean="0"/>
              <a:t>Item: the entire question</a:t>
            </a:r>
          </a:p>
          <a:p>
            <a:pPr lvl="2"/>
            <a:r>
              <a:rPr lang="en-US" sz="2800" dirty="0" smtClean="0"/>
              <a:t>Stem: the statement that asks the question</a:t>
            </a:r>
          </a:p>
          <a:p>
            <a:pPr lvl="2"/>
            <a:r>
              <a:rPr lang="en-US" sz="2800" dirty="0" smtClean="0"/>
              <a:t>Options: possible responses</a:t>
            </a:r>
          </a:p>
          <a:p>
            <a:pPr lvl="3"/>
            <a:r>
              <a:rPr lang="en-US" sz="2400" dirty="0" smtClean="0"/>
              <a:t>Options: one is correct, the remaining are distracters.</a:t>
            </a:r>
          </a:p>
          <a:p>
            <a:pPr lvl="4"/>
            <a:r>
              <a:rPr lang="en-US" sz="2400" dirty="0" smtClean="0"/>
              <a:t>Part of the distracters may be correct.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question carefully before looking at the options: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Identify </a:t>
            </a:r>
            <a:r>
              <a:rPr lang="en-US" b="1" dirty="0" smtClean="0">
                <a:solidFill>
                  <a:schemeClr val="hlink"/>
                </a:solidFill>
              </a:rPr>
              <a:t>Key Words</a:t>
            </a:r>
            <a:r>
              <a:rPr lang="en-US" b="1" dirty="0" smtClean="0"/>
              <a:t> </a:t>
            </a:r>
            <a:r>
              <a:rPr lang="en-US" dirty="0" smtClean="0"/>
              <a:t>in the Stem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(Stem) Mr. Jones </a:t>
            </a:r>
            <a:r>
              <a:rPr lang="en-US" dirty="0" smtClean="0">
                <a:solidFill>
                  <a:srgbClr val="FF0000"/>
                </a:solidFill>
              </a:rPr>
              <a:t>blood pressure </a:t>
            </a:r>
            <a:r>
              <a:rPr lang="en-US" dirty="0" smtClean="0"/>
              <a:t>is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240/120</a:t>
            </a:r>
            <a:r>
              <a:rPr lang="en-US" dirty="0" smtClean="0"/>
              <a:t>.  The nurse would recognize he is: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A. hypertensive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B. </a:t>
            </a:r>
            <a:r>
              <a:rPr lang="en-US" dirty="0" err="1" smtClean="0"/>
              <a:t>hypotensive</a:t>
            </a: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dirty="0" smtClean="0"/>
              <a:t>	C. normal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	D. likely to have orthostatic hypotension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hlink"/>
                </a:solidFill>
              </a:rPr>
              <a:t>Identify the Theme of the Item</a:t>
            </a:r>
            <a:r>
              <a:rPr lang="en-US" sz="3600" dirty="0" smtClean="0"/>
              <a:t>, 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    </a:t>
            </a:r>
            <a:r>
              <a:rPr lang="en-US" sz="3600" dirty="0" smtClean="0"/>
              <a:t>and </a:t>
            </a:r>
            <a:r>
              <a:rPr lang="en-US" sz="3600" dirty="0" smtClean="0">
                <a:solidFill>
                  <a:schemeClr val="hlink"/>
                </a:solidFill>
              </a:rPr>
              <a:t>base it on information provided</a:t>
            </a:r>
            <a:r>
              <a:rPr lang="en-US" sz="3600" dirty="0" smtClean="0"/>
              <a:t> in the stem.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hlink"/>
                </a:solidFill>
              </a:rPr>
              <a:t>Don’t assume</a:t>
            </a:r>
            <a:r>
              <a:rPr lang="en-US" sz="4000" dirty="0" smtClean="0"/>
              <a:t> information that is</a:t>
            </a:r>
          </a:p>
          <a:p>
            <a:pPr>
              <a:buFont typeface="Wingdings" pitchFamily="2" charset="2"/>
              <a:buNone/>
            </a:pP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hlink"/>
                </a:solidFill>
              </a:rPr>
              <a:t>not given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Anxiety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Challenge negative thoughts</a:t>
            </a:r>
          </a:p>
          <a:p>
            <a:r>
              <a:rPr lang="en-US" sz="3600" dirty="0" smtClean="0"/>
              <a:t>Controlled breathing</a:t>
            </a:r>
          </a:p>
          <a:p>
            <a:r>
              <a:rPr lang="en-US" sz="3600" dirty="0" smtClean="0"/>
              <a:t>Desensitize yourself to the fear response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600" dirty="0" smtClean="0"/>
              <a:t>Muscle relaxation</a:t>
            </a:r>
          </a:p>
          <a:p>
            <a:r>
              <a:rPr lang="en-US" sz="3600" dirty="0" smtClean="0"/>
              <a:t>Imagery</a:t>
            </a:r>
          </a:p>
          <a:p>
            <a:r>
              <a:rPr lang="en-US" sz="3600" dirty="0" smtClean="0"/>
              <a:t>Over prepare</a:t>
            </a:r>
          </a:p>
          <a:p>
            <a:r>
              <a:rPr lang="en-US" sz="3600" dirty="0" smtClean="0"/>
              <a:t>Exercise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difficult questions by eliminating the obviously incorrect responses first;</a:t>
            </a:r>
          </a:p>
          <a:p>
            <a:endParaRPr lang="en-US" dirty="0" smtClean="0"/>
          </a:p>
          <a:p>
            <a:r>
              <a:rPr lang="en-US" dirty="0" smtClean="0"/>
              <a:t>Select the BEST of the remaining options.</a:t>
            </a:r>
          </a:p>
          <a:p>
            <a:pPr lvl="1"/>
            <a:r>
              <a:rPr lang="en-US" sz="3200" dirty="0" smtClean="0"/>
              <a:t>Cross out incorrect pieces of the distracters</a:t>
            </a:r>
          </a:p>
          <a:p>
            <a:pPr lvl="1"/>
            <a:r>
              <a:rPr lang="en-US" sz="3200" dirty="0" smtClean="0"/>
              <a:t>Write rationales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Select Responses that are: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Therapeutic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Show respect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Communicate acceptance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Eliminate Responses that: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Are bizarre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Inappropriate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Punitive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 the Basic Principles that Guide the practice of Nursing.</a:t>
            </a:r>
          </a:p>
          <a:p>
            <a:r>
              <a:rPr lang="en-US" dirty="0" smtClean="0"/>
              <a:t>Nursing Process</a:t>
            </a:r>
          </a:p>
          <a:p>
            <a:pPr lvl="1"/>
            <a:r>
              <a:rPr lang="en-US" dirty="0" smtClean="0"/>
              <a:t>Assessment, analysis/Nursing Diagnosis, Planning, Implementation, Evaluation</a:t>
            </a:r>
          </a:p>
          <a:p>
            <a:r>
              <a:rPr lang="en-US" dirty="0" smtClean="0"/>
              <a:t>Maslow’s Hierarchy</a:t>
            </a:r>
          </a:p>
          <a:p>
            <a:pPr lvl="1"/>
            <a:r>
              <a:rPr lang="en-US" dirty="0" smtClean="0"/>
              <a:t>Physiological needs first: Airway, Breathing, Circulation, Disability</a:t>
            </a:r>
          </a:p>
          <a:p>
            <a:pPr lvl="1"/>
            <a:r>
              <a:rPr lang="en-US" dirty="0" smtClean="0"/>
              <a:t>Safety second</a:t>
            </a:r>
          </a:p>
          <a:p>
            <a:r>
              <a:rPr lang="en-US" dirty="0" smtClean="0"/>
              <a:t>Prioritization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patterns in Your Performance and Flaws in Your Thinking.</a:t>
            </a:r>
          </a:p>
          <a:p>
            <a:r>
              <a:rPr lang="en-US" dirty="0" smtClean="0"/>
              <a:t>Analyze your test-taking behaviors, then establish strategies to correct these problem.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recognize or remember information</a:t>
            </a:r>
          </a:p>
          <a:p>
            <a:r>
              <a:rPr lang="en-US" dirty="0" smtClean="0"/>
              <a:t>Did not understand subject matter</a:t>
            </a:r>
          </a:p>
          <a:p>
            <a:r>
              <a:rPr lang="en-US" dirty="0" smtClean="0"/>
              <a:t>Did not recognize item idea</a:t>
            </a:r>
          </a:p>
          <a:p>
            <a:r>
              <a:rPr lang="en-US" dirty="0" smtClean="0"/>
              <a:t>Did not recognize principle or rationale for correct answer</a:t>
            </a:r>
          </a:p>
          <a:p>
            <a:r>
              <a:rPr lang="en-US" dirty="0" smtClean="0"/>
              <a:t>Missed key word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not read all distracters carefully</a:t>
            </a:r>
          </a:p>
          <a:p>
            <a:r>
              <a:rPr lang="en-US" dirty="0" smtClean="0"/>
              <a:t>Did not understand question</a:t>
            </a:r>
          </a:p>
          <a:p>
            <a:r>
              <a:rPr lang="en-US" dirty="0" smtClean="0"/>
              <a:t>Read into question</a:t>
            </a:r>
          </a:p>
          <a:p>
            <a:r>
              <a:rPr lang="en-US" dirty="0" smtClean="0"/>
              <a:t>Used incorrect rationale for selecting response</a:t>
            </a:r>
          </a:p>
          <a:p>
            <a:r>
              <a:rPr lang="en-US" dirty="0" smtClean="0"/>
              <a:t>Changed the answer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hlink"/>
                </a:solidFill>
              </a:rPr>
              <a:t>Manage</a:t>
            </a:r>
            <a:r>
              <a:rPr lang="en-US" dirty="0" smtClean="0"/>
              <a:t> your </a:t>
            </a:r>
            <a:r>
              <a:rPr lang="en-US" dirty="0" smtClean="0">
                <a:solidFill>
                  <a:schemeClr val="hlink"/>
                </a:solidFill>
              </a:rPr>
              <a:t>time</a:t>
            </a:r>
            <a:r>
              <a:rPr lang="en-US" dirty="0" smtClean="0"/>
              <a:t> effectively during Test-taking.</a:t>
            </a:r>
          </a:p>
          <a:p>
            <a:endParaRPr lang="en-US" dirty="0"/>
          </a:p>
        </p:txBody>
      </p:sp>
      <p:pic>
        <p:nvPicPr>
          <p:cNvPr id="1026" name="Picture 2" descr="C:\Users\Leolady\Pictures\Microsoft Clip Organizer\j035514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352800"/>
            <a:ext cx="1829714" cy="1811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hlink"/>
                </a:solidFill>
              </a:rPr>
              <a:t>Do not</a:t>
            </a:r>
            <a:r>
              <a:rPr lang="en-US" dirty="0" smtClean="0"/>
              <a:t> change answers without </a:t>
            </a:r>
          </a:p>
          <a:p>
            <a:pPr lvl="1"/>
            <a:r>
              <a:rPr lang="en-US" b="1" dirty="0" smtClean="0">
                <a:solidFill>
                  <a:schemeClr val="hlink"/>
                </a:solidFill>
              </a:rPr>
              <a:t>Good reason</a:t>
            </a:r>
          </a:p>
          <a:p>
            <a:pPr lvl="1"/>
            <a:r>
              <a:rPr lang="en-US" b="1" dirty="0" smtClean="0">
                <a:solidFill>
                  <a:schemeClr val="hlink"/>
                </a:solidFill>
              </a:rPr>
              <a:t>Sound rationale</a:t>
            </a:r>
          </a:p>
          <a:p>
            <a:endParaRPr lang="en-US" dirty="0"/>
          </a:p>
        </p:txBody>
      </p:sp>
      <p:pic>
        <p:nvPicPr>
          <p:cNvPr id="2051" name="Picture 3" descr="C:\Users\Leolady\Pictures\Microsoft Clip Organizer\j039812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3810000"/>
            <a:ext cx="1677924" cy="1813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options that are within the realm of nursing.</a:t>
            </a:r>
          </a:p>
          <a:p>
            <a:pPr lvl="1"/>
            <a:r>
              <a:rPr lang="en-US" dirty="0" smtClean="0"/>
              <a:t>Be able to differentiate the need for nursing judgment from the need for physician judgment.</a:t>
            </a:r>
          </a:p>
          <a:p>
            <a:endParaRPr lang="en-US" dirty="0"/>
          </a:p>
        </p:txBody>
      </p:sp>
      <p:pic>
        <p:nvPicPr>
          <p:cNvPr id="3074" name="Picture 2" descr="C:\Users\Leolady\Pictures\Microsoft Clip Organizer\j039813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267200"/>
            <a:ext cx="1817827" cy="1735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 smtClean="0">
                <a:solidFill>
                  <a:schemeClr val="hlink"/>
                </a:solidFill>
              </a:rPr>
              <a:t>key words</a:t>
            </a:r>
            <a:r>
              <a:rPr lang="en-US" dirty="0" smtClean="0"/>
              <a:t> in the stem that indicate </a:t>
            </a:r>
            <a:r>
              <a:rPr lang="en-US" b="1" dirty="0" smtClean="0">
                <a:solidFill>
                  <a:schemeClr val="hlink"/>
                </a:solidFill>
              </a:rPr>
              <a:t>negative polarity: except, not, never, contraindicated, unacceptable, least, avoid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 smtClean="0">
                <a:solidFill>
                  <a:schemeClr val="hlink"/>
                </a:solidFill>
              </a:rPr>
              <a:t>key words</a:t>
            </a:r>
            <a:r>
              <a:rPr lang="en-US" dirty="0" smtClean="0"/>
              <a:t> in the stem that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hlink"/>
                </a:solidFill>
              </a:rPr>
              <a:t>		</a:t>
            </a:r>
            <a:r>
              <a:rPr lang="en-US" b="1" dirty="0" smtClean="0">
                <a:solidFill>
                  <a:schemeClr val="hlink"/>
                </a:solidFill>
              </a:rPr>
              <a:t>set a priority: best, first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Prep… the most important step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material prior to lecture</a:t>
            </a:r>
          </a:p>
          <a:p>
            <a:pPr lvl="1"/>
            <a:r>
              <a:rPr lang="en-US" dirty="0" smtClean="0"/>
              <a:t>This is essential to know what the instructor is going to talk about</a:t>
            </a:r>
          </a:p>
          <a:p>
            <a:r>
              <a:rPr lang="en-US" dirty="0" smtClean="0"/>
              <a:t>Tape lecture – listen and </a:t>
            </a:r>
          </a:p>
          <a:p>
            <a:pPr lvl="1"/>
            <a:r>
              <a:rPr lang="en-US" dirty="0" smtClean="0"/>
              <a:t>Star </a:t>
            </a:r>
            <a:r>
              <a:rPr lang="en-US" b="1" dirty="0" smtClean="0"/>
              <a:t>concepts</a:t>
            </a:r>
            <a:r>
              <a:rPr lang="en-US" dirty="0" smtClean="0"/>
              <a:t> on power points you don’t understand for further study</a:t>
            </a:r>
          </a:p>
          <a:p>
            <a:pPr lvl="1"/>
            <a:r>
              <a:rPr lang="en-US" dirty="0" smtClean="0"/>
              <a:t>Listen to taped lecture with open book and class notes</a:t>
            </a:r>
          </a:p>
          <a:p>
            <a:r>
              <a:rPr lang="en-US" dirty="0" smtClean="0"/>
              <a:t>Flag or Tab your notes – stay organized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hlink"/>
                </a:solidFill>
              </a:rPr>
              <a:t>Identify clues</a:t>
            </a:r>
            <a:r>
              <a:rPr lang="en-US" dirty="0" smtClean="0"/>
              <a:t> in the stem (extra explanations)</a:t>
            </a:r>
          </a:p>
          <a:p>
            <a:r>
              <a:rPr lang="en-US" b="1" dirty="0" smtClean="0">
                <a:solidFill>
                  <a:schemeClr val="hlink"/>
                </a:solidFill>
              </a:rPr>
              <a:t>Identify patient-centered options</a:t>
            </a:r>
          </a:p>
          <a:p>
            <a:r>
              <a:rPr lang="en-US" dirty="0" smtClean="0"/>
              <a:t>Identify specific determiners in options (increased in 2 options, decreased in 2 options)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erroneously         	 indicate</a:t>
            </a:r>
          </a:p>
          <a:p>
            <a:r>
              <a:rPr lang="en-US" dirty="0" smtClean="0"/>
              <a:t>contraindicate	  anticipate</a:t>
            </a:r>
          </a:p>
          <a:p>
            <a:r>
              <a:rPr lang="en-US" dirty="0" smtClean="0"/>
              <a:t>violate			strategies</a:t>
            </a:r>
          </a:p>
          <a:p>
            <a:r>
              <a:rPr lang="en-US" dirty="0" smtClean="0"/>
              <a:t>ensure			perception</a:t>
            </a:r>
          </a:p>
          <a:p>
            <a:r>
              <a:rPr lang="en-US" dirty="0" smtClean="0"/>
              <a:t>rationale		determine</a:t>
            </a:r>
          </a:p>
          <a:p>
            <a:r>
              <a:rPr lang="en-US" dirty="0" smtClean="0"/>
              <a:t>mandatory		disrupted</a:t>
            </a:r>
          </a:p>
          <a:p>
            <a:r>
              <a:rPr lang="en-US" dirty="0" smtClean="0"/>
              <a:t>appropriate		reveal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SPECIFIC TEST-TAKING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6711"/>
            <a:ext cx="8615394" cy="4838735"/>
          </a:xfrm>
        </p:spPr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 smtClean="0">
                <a:solidFill>
                  <a:schemeClr val="hlink"/>
                </a:solidFill>
              </a:rPr>
              <a:t>opposites</a:t>
            </a:r>
            <a:r>
              <a:rPr lang="en-US" dirty="0" smtClean="0"/>
              <a:t> in options (</a:t>
            </a:r>
            <a:r>
              <a:rPr lang="en-US" dirty="0" err="1" smtClean="0"/>
              <a:t>hypotensive</a:t>
            </a:r>
            <a:r>
              <a:rPr lang="en-US" dirty="0" smtClean="0"/>
              <a:t>, hypertensive)</a:t>
            </a:r>
          </a:p>
          <a:p>
            <a:r>
              <a:rPr lang="en-US" dirty="0" smtClean="0"/>
              <a:t>Identify </a:t>
            </a:r>
            <a:r>
              <a:rPr lang="en-US" dirty="0" smtClean="0">
                <a:solidFill>
                  <a:schemeClr val="hlink"/>
                </a:solidFill>
              </a:rPr>
              <a:t>equally plausible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hlink"/>
                </a:solidFill>
              </a:rPr>
              <a:t>unique </a:t>
            </a:r>
            <a:r>
              <a:rPr lang="en-US" dirty="0" smtClean="0"/>
              <a:t>options</a:t>
            </a:r>
          </a:p>
          <a:p>
            <a:r>
              <a:rPr lang="en-US" dirty="0" smtClean="0"/>
              <a:t>Identify </a:t>
            </a:r>
            <a:r>
              <a:rPr lang="en-US" dirty="0" smtClean="0">
                <a:solidFill>
                  <a:schemeClr val="hlink"/>
                </a:solidFill>
              </a:rPr>
              <a:t>duplicate facts</a:t>
            </a:r>
            <a:r>
              <a:rPr lang="en-US" dirty="0" smtClean="0"/>
              <a:t> in the options </a:t>
            </a:r>
            <a:r>
              <a:rPr lang="en-US" dirty="0" smtClean="0">
                <a:solidFill>
                  <a:schemeClr val="hlink"/>
                </a:solidFill>
              </a:rPr>
              <a:t>(some options have one part that is true and another that is false)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IF ANY PART IS WRONG IT IS 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ALL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WRONG!!!!!!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options that </a:t>
            </a:r>
          </a:p>
          <a:p>
            <a:pPr lvl="1"/>
            <a:r>
              <a:rPr lang="en-US" dirty="0" smtClean="0"/>
              <a:t>deny patient feelings, </a:t>
            </a:r>
          </a:p>
          <a:p>
            <a:pPr lvl="1"/>
            <a:r>
              <a:rPr lang="en-US" dirty="0" smtClean="0"/>
              <a:t>concerns </a:t>
            </a:r>
          </a:p>
          <a:p>
            <a:pPr lvl="1"/>
            <a:r>
              <a:rPr lang="en-US" dirty="0" smtClean="0"/>
              <a:t>needs</a:t>
            </a:r>
          </a:p>
          <a:p>
            <a:r>
              <a:rPr lang="en-US" dirty="0" smtClean="0"/>
              <a:t>Use multiple test-taking techniques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COGNITIVE LEVELS OF NURSING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5400" dirty="0" smtClean="0"/>
              <a:t>KNOWLEDGE</a:t>
            </a:r>
          </a:p>
          <a:p>
            <a:pPr lvl="1"/>
            <a:r>
              <a:rPr lang="en-US" sz="5400" dirty="0" smtClean="0"/>
              <a:t>COMPREHENSION</a:t>
            </a:r>
          </a:p>
          <a:p>
            <a:pPr lvl="1"/>
            <a:r>
              <a:rPr lang="en-US" sz="5400" dirty="0" smtClean="0"/>
              <a:t>APPLICATION</a:t>
            </a:r>
          </a:p>
          <a:p>
            <a:pPr lvl="1"/>
            <a:r>
              <a:rPr lang="en-US" sz="5400" dirty="0" smtClean="0"/>
              <a:t>ANALYSIS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KNOWLEDGE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you to recall and/or remember</a:t>
            </a:r>
          </a:p>
          <a:p>
            <a:endParaRPr lang="en-US" dirty="0"/>
          </a:p>
        </p:txBody>
      </p:sp>
      <p:pic>
        <p:nvPicPr>
          <p:cNvPr id="4" name="Picture 4" descr="BD0609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048000"/>
            <a:ext cx="23368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What is the </a:t>
            </a:r>
            <a:r>
              <a:rPr lang="en-US" b="1" u="sng" dirty="0" smtClean="0">
                <a:solidFill>
                  <a:schemeClr val="hlink"/>
                </a:solidFill>
              </a:rPr>
              <a:t>normal</a:t>
            </a:r>
            <a:r>
              <a:rPr lang="en-US" b="1" i="1" dirty="0" smtClean="0">
                <a:solidFill>
                  <a:schemeClr val="hlink"/>
                </a:solidFill>
              </a:rPr>
              <a:t> </a:t>
            </a:r>
            <a:r>
              <a:rPr lang="en-US" b="1" i="1" dirty="0" smtClean="0"/>
              <a:t>range of a radial pulse in an </a:t>
            </a:r>
            <a:r>
              <a:rPr lang="en-US" b="1" u="sng" dirty="0" smtClean="0">
                <a:solidFill>
                  <a:schemeClr val="hlink"/>
                </a:solidFill>
              </a:rPr>
              <a:t>adult</a:t>
            </a:r>
            <a:r>
              <a:rPr lang="en-US" b="1" i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50 to 65</a:t>
            </a:r>
          </a:p>
          <a:p>
            <a:r>
              <a:rPr lang="en-US" u="sng" dirty="0" smtClean="0"/>
              <a:t>b</a:t>
            </a:r>
            <a:r>
              <a:rPr lang="en-US" dirty="0" smtClean="0"/>
              <a:t>. 70 to 85</a:t>
            </a:r>
          </a:p>
          <a:p>
            <a:r>
              <a:rPr lang="en-US" dirty="0" smtClean="0"/>
              <a:t>c. 90 to 105</a:t>
            </a:r>
          </a:p>
          <a:p>
            <a:r>
              <a:rPr lang="en-US" dirty="0" smtClean="0"/>
              <a:t>d. 110 to 125</a:t>
            </a:r>
          </a:p>
          <a:p>
            <a:r>
              <a:rPr lang="en-US" dirty="0" smtClean="0"/>
              <a:t>to answer this question correctly, you have to know the normal range of a radial pulse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COMPRENHENSIVE QUESTIONS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you to understand information</a:t>
            </a:r>
          </a:p>
          <a:p>
            <a:endParaRPr lang="en-US" dirty="0"/>
          </a:p>
        </p:txBody>
      </p:sp>
      <p:pic>
        <p:nvPicPr>
          <p:cNvPr id="4" name="Picture 4" descr="BD0608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3048000"/>
            <a:ext cx="2300288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Which of the following demonstrates wheelchair safety?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a.  pushes the client </a:t>
            </a:r>
            <a:r>
              <a:rPr lang="en-US" dirty="0" smtClean="0">
                <a:solidFill>
                  <a:schemeClr val="hlink"/>
                </a:solidFill>
              </a:rPr>
              <a:t>face forward, ahead</a:t>
            </a:r>
            <a:r>
              <a:rPr lang="en-US" dirty="0" smtClean="0"/>
              <a:t> of   	him into the elevator</a:t>
            </a:r>
          </a:p>
          <a:p>
            <a:pPr>
              <a:lnSpc>
                <a:spcPct val="90000"/>
              </a:lnSpc>
            </a:pPr>
            <a:r>
              <a:rPr lang="en-US" u="sng" dirty="0" smtClean="0"/>
              <a:t>b</a:t>
            </a:r>
            <a:r>
              <a:rPr lang="en-US" dirty="0" smtClean="0"/>
              <a:t>.  raises the footplate before transferring  	the client into the wheelchair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c.  positions the client as </a:t>
            </a:r>
            <a:r>
              <a:rPr lang="en-US" dirty="0" smtClean="0">
                <a:solidFill>
                  <a:schemeClr val="hlink"/>
                </a:solidFill>
              </a:rPr>
              <a:t>far forward</a:t>
            </a:r>
            <a:r>
              <a:rPr lang="en-US" dirty="0" smtClean="0"/>
              <a:t> as 		possible in the wheelchair seat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d.  positions the chair </a:t>
            </a:r>
            <a:r>
              <a:rPr lang="en-US" dirty="0" smtClean="0">
                <a:solidFill>
                  <a:schemeClr val="hlink"/>
                </a:solidFill>
              </a:rPr>
              <a:t>ahead </a:t>
            </a:r>
            <a:r>
              <a:rPr lang="en-US" dirty="0" smtClean="0"/>
              <a:t>of him when 		going </a:t>
            </a:r>
            <a:r>
              <a:rPr lang="en-US" dirty="0" smtClean="0">
                <a:solidFill>
                  <a:schemeClr val="hlink"/>
                </a:solidFill>
              </a:rPr>
              <a:t>down an inclined ramp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you to use information</a:t>
            </a:r>
          </a:p>
          <a:p>
            <a:endParaRPr lang="en-US" dirty="0"/>
          </a:p>
        </p:txBody>
      </p:sp>
      <p:pic>
        <p:nvPicPr>
          <p:cNvPr id="4" name="Picture 4" descr="BD0681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971800"/>
            <a:ext cx="2214563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 study with </a:t>
            </a:r>
            <a:r>
              <a:rPr lang="en-US" dirty="0" err="1" smtClean="0"/>
              <a:t>pathophysiology</a:t>
            </a:r>
            <a:r>
              <a:rPr lang="en-US" dirty="0" smtClean="0"/>
              <a:t> of disease/system</a:t>
            </a:r>
          </a:p>
          <a:p>
            <a:r>
              <a:rPr lang="en-US" dirty="0" smtClean="0"/>
              <a:t>Signs and symptoms (including labs)</a:t>
            </a:r>
          </a:p>
          <a:p>
            <a:r>
              <a:rPr lang="en-US" dirty="0" smtClean="0"/>
              <a:t>Nursing Diagnosis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Specific Implementation plans</a:t>
            </a:r>
          </a:p>
          <a:p>
            <a:r>
              <a:rPr lang="en-US" dirty="0" smtClean="0"/>
              <a:t>Patient teaching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477962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To prevent self-injury when lifting a heavy patient higher in bed, the nurse should: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a.  keep the knees and ankles </a:t>
            </a:r>
            <a:r>
              <a:rPr lang="en-US" dirty="0" smtClean="0">
                <a:solidFill>
                  <a:schemeClr val="hlink"/>
                </a:solidFill>
              </a:rPr>
              <a:t>straight</a:t>
            </a:r>
          </a:p>
          <a:p>
            <a:pPr>
              <a:buNone/>
            </a:pPr>
            <a:r>
              <a:rPr lang="en-US" dirty="0" smtClean="0"/>
              <a:t>b.	  strengthen the knees and </a:t>
            </a:r>
            <a:r>
              <a:rPr lang="en-US" dirty="0" smtClean="0">
                <a:solidFill>
                  <a:schemeClr val="hlink"/>
                </a:solidFill>
              </a:rPr>
              <a:t>bend at the waist</a:t>
            </a:r>
          </a:p>
          <a:p>
            <a:pPr>
              <a:buNone/>
            </a:pPr>
            <a:r>
              <a:rPr lang="en-US" dirty="0" smtClean="0"/>
              <a:t>c.	  place the </a:t>
            </a:r>
            <a:r>
              <a:rPr lang="en-US" dirty="0" smtClean="0">
                <a:solidFill>
                  <a:schemeClr val="hlink"/>
                </a:solidFill>
              </a:rPr>
              <a:t>feet together</a:t>
            </a:r>
            <a:r>
              <a:rPr lang="en-US" dirty="0" smtClean="0"/>
              <a:t> with the knees bent</a:t>
            </a:r>
          </a:p>
          <a:p>
            <a:pPr>
              <a:buNone/>
            </a:pPr>
            <a:r>
              <a:rPr lang="en-US" u="sng" dirty="0" smtClean="0"/>
              <a:t>d</a:t>
            </a:r>
            <a:r>
              <a:rPr lang="en-US" dirty="0" smtClean="0"/>
              <a:t>.	  position the feet apart with one placed   forward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ANALYSIS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you to interpret a variety of data and recognize the commonalties, differences and interrelationships among presented ideas</a:t>
            </a:r>
          </a:p>
          <a:p>
            <a:endParaRPr lang="en-US" dirty="0"/>
          </a:p>
        </p:txBody>
      </p:sp>
      <p:pic>
        <p:nvPicPr>
          <p:cNvPr id="4" name="Picture 4" descr="BD0687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10000"/>
            <a:ext cx="1752600" cy="1570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4162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A patient has dependent edema of the ankles and feet and is overweight.  Which diet should the nurse expect the doctor to order?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a. low salt and high in fat</a:t>
            </a:r>
          </a:p>
          <a:p>
            <a:r>
              <a:rPr lang="en-US" u="sng" dirty="0" smtClean="0"/>
              <a:t>b</a:t>
            </a:r>
            <a:r>
              <a:rPr lang="en-US" dirty="0" smtClean="0"/>
              <a:t>. low in salt and low in calories</a:t>
            </a:r>
          </a:p>
          <a:p>
            <a:r>
              <a:rPr lang="en-US" dirty="0" smtClean="0"/>
              <a:t>c. high in salt and high in protein</a:t>
            </a:r>
          </a:p>
          <a:p>
            <a:r>
              <a:rPr lang="en-US" dirty="0" smtClean="0"/>
              <a:t>d. high in salt and low in carbohydrates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Do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16711"/>
            <a:ext cx="9072594" cy="4838735"/>
          </a:xfrm>
        </p:spPr>
        <p:txBody>
          <a:bodyPr/>
          <a:lstStyle/>
          <a:p>
            <a:r>
              <a:rPr lang="en-US" sz="2800" b="1" dirty="0" smtClean="0"/>
              <a:t>HAVE CONFIDENCE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KNOW THAT YOU CAN BE SUCCESSFUL</a:t>
            </a:r>
          </a:p>
          <a:p>
            <a:pPr lvl="1"/>
            <a:r>
              <a:rPr lang="en-US" sz="2400" b="1" dirty="0" smtClean="0"/>
              <a:t>YOU MADE IT THIS FAR.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RELAX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ASK FOR ASSISTANCE WHEN YOU NEED IT </a:t>
            </a:r>
          </a:p>
          <a:p>
            <a:pPr>
              <a:buNone/>
            </a:pPr>
            <a:r>
              <a:rPr lang="en-US" sz="2800" b="1" dirty="0" smtClean="0"/>
              <a:t>    AND  SOMETIMES WHEN YOU DON’T.</a:t>
            </a:r>
          </a:p>
          <a:p>
            <a:endParaRPr lang="en-US" dirty="0"/>
          </a:p>
        </p:txBody>
      </p:sp>
      <p:pic>
        <p:nvPicPr>
          <p:cNvPr id="4" name="Picture 3" descr="C:\Users\Leolady\Pictures\Microsoft Clip Organizer\j0425826.wm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1524000"/>
            <a:ext cx="1840865" cy="1697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Leolady\Pictures\Microsoft Clip Organizer\j0424638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429000"/>
            <a:ext cx="1816735" cy="17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Users\Leolady\Pictures\Microsoft Clip Organizer\j0434695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181600"/>
            <a:ext cx="145478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Concentrate on the simple before the complex.</a:t>
            </a:r>
          </a:p>
          <a:p>
            <a:r>
              <a:rPr lang="en-US" dirty="0" smtClean="0"/>
              <a:t>Make educated guesses. </a:t>
            </a:r>
          </a:p>
          <a:p>
            <a:pPr lvl="1"/>
            <a:r>
              <a:rPr lang="en-US" dirty="0" smtClean="0"/>
              <a:t>Never leave a question blank.</a:t>
            </a:r>
          </a:p>
          <a:p>
            <a:r>
              <a:rPr lang="en-US" dirty="0" smtClean="0"/>
              <a:t>Maintain a positive attitude.</a:t>
            </a:r>
          </a:p>
          <a:p>
            <a:r>
              <a:rPr lang="en-US" dirty="0" smtClean="0"/>
              <a:t>Check your answers and answer sheets.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Multiple Choice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2 parts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part: stem – the statement that asks a question.</a:t>
            </a:r>
          </a:p>
          <a:p>
            <a:pPr lvl="1"/>
            <a:r>
              <a:rPr lang="en-US" dirty="0" smtClean="0"/>
              <a:t>2 parts: 1) information about a clinical event, topic, concept, or theory; 2) asks for a response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part: possible responses called options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part – bold</a:t>
            </a:r>
            <a:br>
              <a:rPr lang="en-US" dirty="0" smtClean="0"/>
            </a:br>
            <a:r>
              <a:rPr lang="en-US" dirty="0" smtClean="0"/>
              <a:t>response part - italicized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When walking, a patient becomes weak and the patient’s knees begin to buckle. </a:t>
            </a:r>
            <a:r>
              <a:rPr lang="en-US" i="1" dirty="0" smtClean="0"/>
              <a:t>What should the nurse do?</a:t>
            </a:r>
          </a:p>
          <a:p>
            <a:r>
              <a:rPr lang="en-US" i="1" dirty="0" smtClean="0"/>
              <a:t>Which is an example of </a:t>
            </a:r>
            <a:r>
              <a:rPr lang="en-US" b="1" dirty="0" smtClean="0"/>
              <a:t>a patient goal?</a:t>
            </a:r>
          </a:p>
          <a:p>
            <a:r>
              <a:rPr lang="en-US" b="1" dirty="0" smtClean="0"/>
              <a:t>Before administering medication for pain, </a:t>
            </a:r>
            <a:r>
              <a:rPr lang="en-US" i="1" dirty="0" smtClean="0"/>
              <a:t>what should the nurse do first?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the 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Underline the important words</a:t>
            </a:r>
          </a:p>
          <a:p>
            <a:r>
              <a:rPr lang="en-US" dirty="0" smtClean="0"/>
              <a:t>Do not add information from your own mind</a:t>
            </a:r>
          </a:p>
          <a:p>
            <a:r>
              <a:rPr lang="en-US" dirty="0" smtClean="0"/>
              <a:t>Do not make assumptions (read between the lines) about the information present in the stem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reading the options: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Read all the options before choosing the correct answer</a:t>
            </a:r>
          </a:p>
          <a:p>
            <a:r>
              <a:rPr lang="en-US" dirty="0" smtClean="0"/>
              <a:t>Refer back only to the words that you underlines as being important in the stem</a:t>
            </a:r>
          </a:p>
          <a:p>
            <a:r>
              <a:rPr lang="en-US" dirty="0" smtClean="0"/>
              <a:t>Do not add information to an option</a:t>
            </a:r>
          </a:p>
          <a:p>
            <a:r>
              <a:rPr lang="en-US" dirty="0" smtClean="0"/>
              <a:t>Relate an option to just what is being asked in the response part of the stem</a:t>
            </a:r>
          </a:p>
          <a:p>
            <a:r>
              <a:rPr lang="en-US" dirty="0" smtClean="0"/>
              <a:t>Do not focus only on your experiences, which may be too narrow for a point of reference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Book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標楷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8000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180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9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</Template>
  <TotalTime>242</TotalTime>
  <Words>1211</Words>
  <Application>Microsoft Office PowerPoint</Application>
  <PresentationFormat>On-screen Show (4:3)</PresentationFormat>
  <Paragraphs>223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Book</vt:lpstr>
      <vt:lpstr>Test-taking Strategies</vt:lpstr>
      <vt:lpstr>Reduce Anxiety</vt:lpstr>
      <vt:lpstr>Test Prep… the most important step</vt:lpstr>
      <vt:lpstr>continued</vt:lpstr>
      <vt:lpstr>Techniques</vt:lpstr>
      <vt:lpstr>The Multiple Choice Question</vt:lpstr>
      <vt:lpstr>Information part – bold response part - italicized</vt:lpstr>
      <vt:lpstr>When reading the stem:</vt:lpstr>
      <vt:lpstr>When reading the options:</vt:lpstr>
      <vt:lpstr>RACE MODEL</vt:lpstr>
      <vt:lpstr>RACE MODEL</vt:lpstr>
      <vt:lpstr>RACE MODEL</vt:lpstr>
      <vt:lpstr>RACE MODEL</vt:lpstr>
      <vt:lpstr>RACE MODEL</vt:lpstr>
      <vt:lpstr>RULES FOR TEST TAKING</vt:lpstr>
      <vt:lpstr>Rule #1</vt:lpstr>
      <vt:lpstr>Rule #2</vt:lpstr>
      <vt:lpstr>Sample</vt:lpstr>
      <vt:lpstr>Rule #3</vt:lpstr>
      <vt:lpstr>Rule #4</vt:lpstr>
      <vt:lpstr>Rule #5</vt:lpstr>
      <vt:lpstr>Rule #6</vt:lpstr>
      <vt:lpstr>Rule #7</vt:lpstr>
      <vt:lpstr>Common Errors</vt:lpstr>
      <vt:lpstr>continued</vt:lpstr>
      <vt:lpstr>Rule #8</vt:lpstr>
      <vt:lpstr>Rule #9</vt:lpstr>
      <vt:lpstr>Rule #10</vt:lpstr>
      <vt:lpstr>Techniques</vt:lpstr>
      <vt:lpstr>continues</vt:lpstr>
      <vt:lpstr>Some Words to Know</vt:lpstr>
      <vt:lpstr>SPECIFIC TEST-TAKING TECHNIQUES</vt:lpstr>
      <vt:lpstr>continued</vt:lpstr>
      <vt:lpstr>COGNITIVE LEVELS OF NURSING QUESTIONS</vt:lpstr>
      <vt:lpstr>KNOWLEDGE QUESTIONS</vt:lpstr>
      <vt:lpstr>What is the normal range of a radial pulse in an adult?</vt:lpstr>
      <vt:lpstr>COMPRENHENSIVE QUESTIONS </vt:lpstr>
      <vt:lpstr>Which of the following demonstrates wheelchair safety?</vt:lpstr>
      <vt:lpstr>APPLICATION QUESTIONS</vt:lpstr>
      <vt:lpstr>To prevent self-injury when lifting a heavy patient higher in bed, the nurse should:</vt:lpstr>
      <vt:lpstr>ANALYSIS QUESTIONS</vt:lpstr>
      <vt:lpstr>A patient has dependent edema of the ankles and feet and is overweight.  Which diet should the nurse expect the doctor to order?</vt:lpstr>
      <vt:lpstr>You Can Do It!</vt:lpstr>
    </vt:vector>
  </TitlesOfParts>
  <Company>Delaware Technical &amp;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Test-taking</dc:title>
  <dc:creator>lshort4</dc:creator>
  <cp:lastModifiedBy>rstivers</cp:lastModifiedBy>
  <cp:revision>26</cp:revision>
  <dcterms:created xsi:type="dcterms:W3CDTF">2009-03-30T20:22:55Z</dcterms:created>
  <dcterms:modified xsi:type="dcterms:W3CDTF">2009-04-20T13:01:47Z</dcterms:modified>
</cp:coreProperties>
</file>