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341" r:id="rId3"/>
    <p:sldId id="268" r:id="rId4"/>
    <p:sldId id="337" r:id="rId5"/>
    <p:sldId id="264" r:id="rId6"/>
    <p:sldId id="266" r:id="rId7"/>
    <p:sldId id="267" r:id="rId8"/>
    <p:sldId id="271" r:id="rId9"/>
    <p:sldId id="276" r:id="rId10"/>
    <p:sldId id="272" r:id="rId11"/>
    <p:sldId id="273" r:id="rId12"/>
    <p:sldId id="274" r:id="rId13"/>
    <p:sldId id="275" r:id="rId14"/>
    <p:sldId id="281" r:id="rId15"/>
    <p:sldId id="282" r:id="rId16"/>
    <p:sldId id="284" r:id="rId17"/>
    <p:sldId id="299" r:id="rId18"/>
    <p:sldId id="339" r:id="rId19"/>
    <p:sldId id="340" r:id="rId20"/>
    <p:sldId id="300" r:id="rId21"/>
    <p:sldId id="323" r:id="rId22"/>
    <p:sldId id="324" r:id="rId23"/>
    <p:sldId id="326" r:id="rId24"/>
    <p:sldId id="328" r:id="rId25"/>
    <p:sldId id="329" r:id="rId26"/>
    <p:sldId id="330" r:id="rId27"/>
    <p:sldId id="331" r:id="rId28"/>
    <p:sldId id="332" r:id="rId29"/>
    <p:sldId id="333" r:id="rId30"/>
    <p:sldId id="335" r:id="rId31"/>
    <p:sldId id="336" r:id="rId3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9F3112-DBF8-4035-B3C4-8611CEED299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9CD10B-A161-49A2-A087-0843B3D56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96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C49927-B0E6-4A75-952F-FC5D40CF663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E846AA-14CD-4121-8F10-6BEDFFB9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2E70DA-48D5-47D4-8814-D2E5C53BC7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03215-3027-4A8F-9846-1CB6AEFC4D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F3CAA-208C-4F48-9709-5FC143BF75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85190-4A6F-40D9-8DE2-748017C142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A6135-7209-4D4F-A557-FF7F76812D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8A79A-6BB5-4E5F-A3E4-C663CACDD7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E846AA-14CD-4121-8F10-6BEDFFB9D7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82B4D-1AAA-479B-9716-09A51698C7A6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710FD-BB56-41AB-B967-FC6AAA3DB71B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1A8A81-02B0-432E-92D9-0E1F92F4AC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1144D-6289-47D9-9DF9-7B7FE16C6E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35C354-5924-4308-ADCA-0B48A32D97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515FD4-36A7-4141-9B5E-BF35BC0CE5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5843E5-469D-4089-80A8-2B8E147F5A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87D470-B866-49DB-BD9E-AC5C89316E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66E080-0215-4306-830A-310AB9BBFC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D844B3-8790-4264-91FC-86B399D17E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5" name="Picture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rc 3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05177-7E6E-4AAF-BB98-C9A52D8B7E57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FCCB-039F-43A2-8214-FCE73995D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79716-ACCE-445D-881B-5EC4BF72AC75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5C414-0522-4E03-A48A-B88C461D4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9491-30B4-4FA3-ADA4-7AB6C72B2DE9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6D461-C4A6-4C0A-902E-29BEE8E3A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BC9F-E904-4EE9-B1BF-2ECAAFF2DD75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E6D8-8B30-4B94-8901-48C1696D9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B001-0622-4ECC-B390-FF63F881C7C3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DA6D-4704-4101-B151-AA9263FAB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C787-C470-409D-A6D4-1CE52FF392A3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28538-62B2-4FFD-85EF-B1DDD1E50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D310-5E31-4168-B228-7D0E4645F3E1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93E0-CE87-45B8-B03A-0BB1A9679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A394-739A-4D46-81EB-8AC32B613931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B9A8F-8302-4D01-88B1-724066C1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CFAE-7798-4FD4-9966-D17FB97852FB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3CF1-FA74-45F7-AC38-30E07CE24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958F-2D05-4DBD-BFD7-D0002678F6A4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35873-45D1-4E8A-8310-1B0757C1F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FA3D-4C73-46F4-8E6B-78EA14F63D38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7044B-0AAC-43ED-AE57-FF05932ED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4104" name="Picture 2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Arc 3"/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" name="Rectangle 4"/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8AC4D9D7-B8E5-402D-B474-3A090AC9742E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DAE5987-074F-4AAE-9824-E0EE7EC5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results?search_query=josie+king+story+video&amp;oq=josie+king+&amp;gs_l=youtube.3.0.0l5.3242.5107.0.7780.11.9.0.2.2.0.89.734.9.9.0...0.0...1ac.bil00pYbLJ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Pediatric Dosages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 119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674B9-9F53-4837-8495-C66A0C498B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An infant is admitted to the hospital and weighs 8 lb. </a:t>
            </a:r>
            <a:r>
              <a:rPr lang="en-US" dirty="0" err="1" smtClean="0"/>
              <a:t>Ampicillin</a:t>
            </a:r>
            <a:r>
              <a:rPr lang="en-US" dirty="0" smtClean="0"/>
              <a:t> 250 mg IV q 6h is prescribed. </a:t>
            </a:r>
          </a:p>
          <a:p>
            <a:pPr eaLnBrk="1" hangingPunct="1"/>
            <a:r>
              <a:rPr lang="en-US" dirty="0" smtClean="0"/>
              <a:t>The manufacturer recommends 200-400 mg/kg/24 h q 4-6 h.</a:t>
            </a:r>
          </a:p>
          <a:p>
            <a:pPr eaLnBrk="1" hangingPunct="1"/>
            <a:r>
              <a:rPr lang="en-US" dirty="0" smtClean="0"/>
              <a:t>Calculate the 24 hour dosage range (minimum &amp; maximum); calculate the single dose range</a:t>
            </a:r>
          </a:p>
          <a:p>
            <a:pPr eaLnBrk="1" hangingPunct="1"/>
            <a:r>
              <a:rPr lang="en-US" dirty="0" smtClean="0"/>
              <a:t>Is the order dose safe?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7F483-AA89-4128-99DD-88BCD994B3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Solution: </a:t>
            </a:r>
            <a:r>
              <a:rPr lang="en-US" dirty="0" err="1" smtClean="0"/>
              <a:t>Ampicillin</a:t>
            </a:r>
            <a:r>
              <a:rPr lang="en-US" dirty="0" smtClean="0"/>
              <a:t> 250 mg IV q 6h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Step 1 – 8 lbs = 3.6 kg</a:t>
            </a:r>
          </a:p>
          <a:p>
            <a:pPr eaLnBrk="1" hangingPunct="1"/>
            <a:r>
              <a:rPr lang="en-US" dirty="0" smtClean="0"/>
              <a:t>Step 2 – Recommended dose range: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3.6 kg x 200 mg/kg/24h = 720 mg/24h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3.6 kg x 400 mg/kg/24h = 1440 mg/24h</a:t>
            </a:r>
          </a:p>
          <a:p>
            <a:pPr eaLnBrk="1" hangingPunct="1"/>
            <a:r>
              <a:rPr lang="en-US" dirty="0" smtClean="0"/>
              <a:t>Step 3 – Single dose range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720 ÷ 4 =180 mg/dose; 1440 ÷ 4 = 360 mg/dose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The ordered dose is safe.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BE94B-A091-4BFF-BDD5-FD3C5137D9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child weighs 35 lbs and is prescribed Amoxicillin 250 mg </a:t>
            </a:r>
            <a:r>
              <a:rPr lang="en-US" dirty="0" err="1" smtClean="0"/>
              <a:t>p.o</a:t>
            </a:r>
            <a:r>
              <a:rPr lang="en-US" dirty="0" smtClean="0"/>
              <a:t>. q 12h. </a:t>
            </a:r>
          </a:p>
          <a:p>
            <a:pPr eaLnBrk="1" hangingPunct="1"/>
            <a:r>
              <a:rPr lang="en-US" dirty="0" smtClean="0"/>
              <a:t>The manufacturer recommends 25-50 mg/kg/24 h in 2 or 3 divided doses.</a:t>
            </a:r>
          </a:p>
          <a:p>
            <a:pPr eaLnBrk="1" hangingPunct="1"/>
            <a:r>
              <a:rPr lang="en-US" dirty="0" smtClean="0"/>
              <a:t>Calculate the recommended 24 h dose range; calculate the single dose range.</a:t>
            </a:r>
          </a:p>
          <a:p>
            <a:pPr eaLnBrk="1" hangingPunct="1"/>
            <a:r>
              <a:rPr lang="en-US" dirty="0" smtClean="0"/>
              <a:t>Is the order safe?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307FF-6B0C-40C8-B89C-439118C2BF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</a:t>
            </a:r>
            <a:br>
              <a:rPr lang="en-US" dirty="0" smtClean="0"/>
            </a:br>
            <a:r>
              <a:rPr lang="en-US" dirty="0" smtClean="0"/>
              <a:t> Amoxicillin 250 mg </a:t>
            </a:r>
            <a:r>
              <a:rPr lang="en-US" dirty="0" err="1" smtClean="0"/>
              <a:t>p.o</a:t>
            </a:r>
            <a:r>
              <a:rPr lang="en-US" dirty="0" smtClean="0"/>
              <a:t>. q 12h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Step 1 – 35 lb = 15.9 kg</a:t>
            </a:r>
          </a:p>
          <a:p>
            <a:pPr eaLnBrk="1" hangingPunct="1"/>
            <a:r>
              <a:rPr lang="en-US" dirty="0" smtClean="0"/>
              <a:t>Step 2 – Recommended dose range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15.9 kg x 25 mg/kg/24 h = 397.5 mg/24 h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15.9 kg x 50 mg/kg/24 h = 795 mg/24 h</a:t>
            </a:r>
          </a:p>
          <a:p>
            <a:pPr eaLnBrk="1" hangingPunct="1"/>
            <a:r>
              <a:rPr lang="en-US" dirty="0" smtClean="0"/>
              <a:t>Step 2 – Single dose range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397.5 ÷ 2 =198.8 mg; 795 ÷ 2 = 397.5 mg</a:t>
            </a:r>
          </a:p>
          <a:p>
            <a:pPr eaLnBrk="1" hangingPunct="1">
              <a:buFontTx/>
              <a:buNone/>
            </a:pPr>
            <a:r>
              <a:rPr lang="en-US" dirty="0" smtClean="0"/>
              <a:t>The order is safe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619A8-AB85-4D2C-BC07-8220EF9E779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4-year-old child is receiving </a:t>
            </a:r>
            <a:r>
              <a:rPr lang="en-US" dirty="0" err="1" smtClean="0"/>
              <a:t>vancomycin</a:t>
            </a:r>
            <a:r>
              <a:rPr lang="en-US" dirty="0" smtClean="0"/>
              <a:t> 220 mg q6 h IV. </a:t>
            </a:r>
          </a:p>
          <a:p>
            <a:pPr eaLnBrk="1" hangingPunct="1"/>
            <a:r>
              <a:rPr lang="en-US" dirty="0" smtClean="0"/>
              <a:t>Her weight is 48 lbs. </a:t>
            </a:r>
          </a:p>
          <a:p>
            <a:pPr eaLnBrk="1" hangingPunct="1"/>
            <a:r>
              <a:rPr lang="en-US" dirty="0" smtClean="0"/>
              <a:t>The recommended dosage is 40-60 mg/kg/24h q 6h.</a:t>
            </a:r>
          </a:p>
          <a:p>
            <a:pPr eaLnBrk="1" hangingPunct="1"/>
            <a:r>
              <a:rPr lang="en-US" dirty="0" smtClean="0"/>
              <a:t>Is this a safe dose?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B204F-F687-469F-805B-5F69F4C329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8392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48 lbs = 21.8 kg</a:t>
            </a:r>
          </a:p>
          <a:p>
            <a:pPr eaLnBrk="1" hangingPunct="1"/>
            <a:r>
              <a:rPr lang="en-US" dirty="0" smtClean="0"/>
              <a:t>Ordered: </a:t>
            </a:r>
            <a:r>
              <a:rPr lang="en-US" dirty="0" err="1" smtClean="0"/>
              <a:t>Vancomycin</a:t>
            </a:r>
            <a:r>
              <a:rPr lang="en-US" dirty="0" smtClean="0"/>
              <a:t> 220 mg q 6 hr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Recommended: 40-60 mg/kg/24 h q 6 h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 21.8 kg x 40 mg/24h = 872 mg/24h ÷ 4 = 218 mg/dose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 21.8 kg x 60 mg/24h = 1308 mg/24h ÷ 4 = 327 mg/dose</a:t>
            </a:r>
          </a:p>
          <a:p>
            <a:pPr eaLnBrk="1" hangingPunct="1"/>
            <a:r>
              <a:rPr lang="en-US" sz="2800" b="1" dirty="0" smtClean="0"/>
              <a:t>Within the recommended dose range – safe dose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9475F-4289-42D2-8B31-FF3337788F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CD2D-A861-4365-867D-7DC7F6B58D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" name="Picture 6" descr="unf4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2133600"/>
            <a:ext cx="5997575" cy="1981200"/>
          </a:xfrm>
        </p:spPr>
      </p:pic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838200" y="4724400"/>
            <a:ext cx="762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The label recommends  20 mg – 40 mg/kg/day divided every 8 hours.</a:t>
            </a:r>
          </a:p>
          <a:p>
            <a:r>
              <a:rPr lang="en-US" sz="2800" dirty="0">
                <a:latin typeface="Times New Roman" pitchFamily="18" charset="0"/>
              </a:rPr>
              <a:t>Calculate the dose range for a child weighing 10 kg.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Calculate the minimum and maximum single dose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876800"/>
          </a:xfrm>
        </p:spPr>
        <p:txBody>
          <a:bodyPr/>
          <a:lstStyle/>
          <a:p>
            <a:pPr marL="342900" lvl="2" indent="-342900">
              <a:buFontTx/>
              <a:buNone/>
            </a:pPr>
            <a:r>
              <a:rPr lang="en-US" sz="2800" dirty="0" smtClean="0"/>
              <a:t>Minimum total daily dosage: </a:t>
            </a:r>
          </a:p>
          <a:p>
            <a:pPr marL="342900" lvl="2" indent="-342900">
              <a:buFontTx/>
              <a:buNone/>
            </a:pPr>
            <a:r>
              <a:rPr lang="en-US" sz="2800" dirty="0" smtClean="0"/>
              <a:t>       20 mg/kg/day </a:t>
            </a:r>
            <a:r>
              <a:rPr lang="en-US" sz="2800" dirty="0" smtClean="0">
                <a:cs typeface="Arial" charset="0"/>
              </a:rPr>
              <a:t>× 10 kg = 200 mg/day</a:t>
            </a:r>
          </a:p>
          <a:p>
            <a:pPr marL="342900" lvl="2" indent="-342900">
              <a:buFontTx/>
              <a:buNone/>
            </a:pPr>
            <a:r>
              <a:rPr lang="en-US" sz="2800" dirty="0" smtClean="0">
                <a:cs typeface="Arial" charset="0"/>
              </a:rPr>
              <a:t>Minimum dosage for each single dose:  </a:t>
            </a:r>
          </a:p>
          <a:p>
            <a:pPr marL="342900" lvl="2" indent="-342900">
              <a:buFontTx/>
              <a:buNone/>
            </a:pPr>
            <a:r>
              <a:rPr lang="en-US" sz="2800" dirty="0" smtClean="0">
                <a:cs typeface="Arial" charset="0"/>
              </a:rPr>
              <a:t>       200 mg </a:t>
            </a:r>
            <a:r>
              <a:rPr lang="en-US" sz="2800" dirty="0" smtClean="0">
                <a:cs typeface="Arial" charset="0"/>
                <a:sym typeface="Symbol" pitchFamily="18" charset="2"/>
              </a:rPr>
              <a:t> 3 doses = 66.7 mg/dose</a:t>
            </a:r>
          </a:p>
          <a:p>
            <a:pPr marL="342900" lvl="2" indent="-342900">
              <a:buFontTx/>
              <a:buNone/>
            </a:pPr>
            <a:r>
              <a:rPr lang="en-US" sz="2800" dirty="0" smtClean="0">
                <a:cs typeface="Arial" charset="0"/>
                <a:sym typeface="Symbol" pitchFamily="18" charset="2"/>
              </a:rPr>
              <a:t>Maximum total daily dosage:  </a:t>
            </a:r>
          </a:p>
          <a:p>
            <a:pPr marL="342900" lvl="2" indent="-342900">
              <a:buFontTx/>
              <a:buNone/>
            </a:pPr>
            <a:r>
              <a:rPr lang="en-US" sz="2800" dirty="0" smtClean="0">
                <a:cs typeface="Arial" charset="0"/>
                <a:sym typeface="Symbol" pitchFamily="18" charset="2"/>
              </a:rPr>
              <a:t>      40 mg/kg/day × 10 kg = 400 mg/day</a:t>
            </a:r>
          </a:p>
          <a:p>
            <a:pPr marL="342900" lvl="2" indent="-342900">
              <a:buFontTx/>
              <a:buNone/>
            </a:pPr>
            <a:r>
              <a:rPr lang="en-US" sz="2800" dirty="0" smtClean="0">
                <a:cs typeface="Arial" charset="0"/>
                <a:sym typeface="Symbol" pitchFamily="18" charset="2"/>
              </a:rPr>
              <a:t>Maximum dosage for each single dose: </a:t>
            </a:r>
          </a:p>
          <a:p>
            <a:pPr marL="342900" lvl="2" indent="-342900">
              <a:buFontTx/>
              <a:buNone/>
            </a:pPr>
            <a:r>
              <a:rPr lang="en-US" sz="2800" dirty="0" smtClean="0">
                <a:cs typeface="Arial" charset="0"/>
                <a:sym typeface="Symbol" pitchFamily="18" charset="2"/>
              </a:rPr>
              <a:t>      400 mg  3 doses = 133.3 mg/dose</a:t>
            </a:r>
            <a:r>
              <a:rPr lang="en-US" sz="2800" dirty="0" smtClean="0"/>
              <a:t> </a:t>
            </a:r>
            <a:endParaRPr lang="en-US" dirty="0" smtClean="0"/>
          </a:p>
          <a:p>
            <a:pPr marL="342900" lvl="2" indent="-342900">
              <a:buFontTx/>
              <a:buNone/>
            </a:pPr>
            <a:r>
              <a:rPr lang="en-US" sz="3200" b="1" dirty="0" smtClean="0"/>
              <a:t>The single dosage range is 66.7 to 133.3 mg/dose</a:t>
            </a:r>
          </a:p>
          <a:p>
            <a:pPr marL="342900" lvl="2" indent="-342900">
              <a:buFontTx/>
              <a:buNone/>
            </a:pPr>
            <a:r>
              <a:rPr lang="en-US" dirty="0" smtClean="0"/>
              <a:t> </a:t>
            </a:r>
          </a:p>
          <a:p>
            <a:pPr marL="342900" lvl="2" indent="-342900">
              <a:buFontTx/>
              <a:buNone/>
            </a:pPr>
            <a:endParaRPr lang="en-US" dirty="0" smtClean="0">
              <a:cs typeface="Arial" charset="0"/>
              <a:sym typeface="Symbol" pitchFamily="18" charset="2"/>
            </a:endParaRPr>
          </a:p>
          <a:p>
            <a:pPr marL="342900" lvl="2" indent="-342900">
              <a:buFontTx/>
              <a:buNone/>
            </a:pPr>
            <a:endParaRPr lang="en-US" dirty="0" smtClean="0">
              <a:cs typeface="Arial" charset="0"/>
              <a:sym typeface="Symbol" pitchFamily="18" charset="2"/>
            </a:endParaRPr>
          </a:p>
          <a:p>
            <a:pPr marL="342900" lvl="2" indent="-342900">
              <a:buFontTx/>
              <a:buNone/>
            </a:pPr>
            <a:endParaRPr lang="en-US" dirty="0" smtClean="0">
              <a:cs typeface="Arial" charset="0"/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420B3-0A4A-4F54-B2B1-204CD4B574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ordered dose to determine if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Order: </a:t>
            </a:r>
            <a:r>
              <a:rPr lang="en-US" dirty="0" err="1" smtClean="0"/>
              <a:t>Gentamycin</a:t>
            </a:r>
            <a:r>
              <a:rPr lang="en-US" dirty="0" smtClean="0"/>
              <a:t> 6 mg/kg/day in three divided doses IM for an 18-month-old who weighs 24 lb.</a:t>
            </a:r>
          </a:p>
          <a:p>
            <a:pPr>
              <a:buNone/>
            </a:pPr>
            <a:r>
              <a:rPr lang="en-US" dirty="0" smtClean="0"/>
              <a:t> Manufacturer’s recommended dosage: 2-2.5 mg/kg q 8h.</a:t>
            </a:r>
          </a:p>
          <a:p>
            <a:pPr>
              <a:buNone/>
            </a:pPr>
            <a:r>
              <a:rPr lang="en-US" dirty="0" smtClean="0"/>
              <a:t> Available: </a:t>
            </a:r>
            <a:r>
              <a:rPr lang="en-US" dirty="0" err="1" smtClean="0"/>
              <a:t>Gentamycin</a:t>
            </a:r>
            <a:r>
              <a:rPr lang="en-US" dirty="0" smtClean="0"/>
              <a:t> multi-dose vial 40 mg/mL</a:t>
            </a:r>
          </a:p>
          <a:p>
            <a:pPr>
              <a:buNone/>
            </a:pPr>
            <a:r>
              <a:rPr lang="en-US" dirty="0" smtClean="0"/>
              <a:t>Is the order safe: _______________</a:t>
            </a:r>
          </a:p>
          <a:p>
            <a:pPr>
              <a:buNone/>
            </a:pPr>
            <a:r>
              <a:rPr lang="en-US" dirty="0" smtClean="0"/>
              <a:t>If safe, administer ______________mL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24 lb = 10.9 kg</a:t>
            </a:r>
          </a:p>
          <a:p>
            <a:r>
              <a:rPr lang="en-US" dirty="0" smtClean="0"/>
              <a:t>Ordered dose: 6 mg/kg/day = 6 x 10.9 = 65.4 mg/day ÷ 3 = 21.8 mg/dose</a:t>
            </a:r>
          </a:p>
          <a:p>
            <a:r>
              <a:rPr lang="en-US" dirty="0" smtClean="0"/>
              <a:t>Manufacturer’s: 2-2.5 mg/kg q 8 h = </a:t>
            </a:r>
          </a:p>
          <a:p>
            <a:pPr>
              <a:buNone/>
            </a:pPr>
            <a:r>
              <a:rPr lang="en-US" dirty="0" smtClean="0"/>
              <a:t>    21.8 mg - 27.3 mg q 8h</a:t>
            </a:r>
          </a:p>
          <a:p>
            <a:r>
              <a:rPr lang="en-US" dirty="0" smtClean="0"/>
              <a:t>Order is safe</a:t>
            </a:r>
          </a:p>
          <a:p>
            <a:r>
              <a:rPr lang="en-US" dirty="0" smtClean="0"/>
              <a:t>Available 40 mg/mL; give 0.55 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</a:t>
            </a:r>
            <a:r>
              <a:rPr lang="en-US" dirty="0" err="1">
                <a:hlinkClick r:id="rId2"/>
              </a:rPr>
              <a:t>results?search_query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josie+king+story+video&amp;oq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josie+king</a:t>
            </a:r>
            <a:r>
              <a:rPr lang="en-US" dirty="0">
                <a:hlinkClick r:id="rId2"/>
              </a:rPr>
              <a:t>+&amp;</a:t>
            </a:r>
            <a:r>
              <a:rPr lang="en-US" dirty="0" err="1">
                <a:hlinkClick r:id="rId2"/>
              </a:rPr>
              <a:t>gs_l</a:t>
            </a:r>
            <a:r>
              <a:rPr lang="en-US" dirty="0">
                <a:hlinkClick r:id="rId2"/>
              </a:rPr>
              <a:t>=youtube.3.0.0l5.3242.5107.0.7780.11.9.0.2.2.0.89.734.9.9.0...0.0...</a:t>
            </a:r>
            <a:r>
              <a:rPr lang="en-US" dirty="0" smtClean="0">
                <a:hlinkClick r:id="rId2"/>
              </a:rPr>
              <a:t>1ac.bil00pYbLJ4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Once an adolescent attains a weight of 50kg (110 lbs) or greater, the standard adult dosage is frequently prescribed.</a:t>
            </a:r>
          </a:p>
          <a:p>
            <a:r>
              <a:rPr lang="en-US" smtClean="0"/>
              <a:t>Verify that the order for a child’s dosage does not exceed the maximum.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FD727-1E11-4CBA-A81A-64CEF8EE36B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z="3600" dirty="0" smtClean="0"/>
              <a:t>Calculation of Daily Volume for Maintenance Fluids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Control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/>
              <a:t>Crucial in the pediatric population</a:t>
            </a:r>
          </a:p>
          <a:p>
            <a:r>
              <a:rPr lang="en-US" dirty="0"/>
              <a:t>Units often have policies that children </a:t>
            </a:r>
            <a:r>
              <a:rPr lang="en-US" dirty="0" smtClean="0"/>
              <a:t>are on a volume controlled device, using a </a:t>
            </a:r>
            <a:r>
              <a:rPr lang="en-US" dirty="0" err="1" smtClean="0"/>
              <a:t>buretrol</a:t>
            </a:r>
            <a:r>
              <a:rPr lang="en-US" dirty="0" smtClean="0"/>
              <a:t> to regulate volume.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il_fi" descr="http://vivusinnovations.com/images/Burettebi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00525"/>
            <a:ext cx="3810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2" name="Picture 18" descr="unf46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1981200"/>
            <a:ext cx="5129212" cy="4422775"/>
          </a:xfrm>
          <a:noFill/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5663"/>
            <a:ext cx="8229600" cy="768350"/>
          </a:xfrm>
        </p:spPr>
        <p:txBody>
          <a:bodyPr/>
          <a:lstStyle/>
          <a:p>
            <a:pPr eaLnBrk="1" hangingPunct="1"/>
            <a:r>
              <a:rPr lang="en-US" smtClean="0"/>
              <a:t>Volume Control Set</a:t>
            </a:r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5530850" y="2046288"/>
            <a:ext cx="822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Clamp</a:t>
            </a:r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 flipH="1" flipV="1">
            <a:off x="5175250" y="2200275"/>
            <a:ext cx="403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5362575" y="2341563"/>
            <a:ext cx="1346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Injection port</a:t>
            </a:r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 flipH="1">
            <a:off x="5222875" y="2481263"/>
            <a:ext cx="169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 flipH="1">
            <a:off x="5222875" y="2481263"/>
            <a:ext cx="0" cy="261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63" name="Text Box 19"/>
          <p:cNvSpPr txBox="1">
            <a:spLocks noChangeArrowheads="1"/>
          </p:cNvSpPr>
          <p:nvPr/>
        </p:nvSpPr>
        <p:spPr bwMode="auto">
          <a:xfrm>
            <a:off x="5500688" y="3286125"/>
            <a:ext cx="1382712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Drug and fluid administration chamber</a:t>
            </a:r>
          </a:p>
        </p:txBody>
      </p:sp>
      <p:sp>
        <p:nvSpPr>
          <p:cNvPr id="262165" name="Text Box 21"/>
          <p:cNvSpPr txBox="1">
            <a:spLocks noChangeArrowheads="1"/>
          </p:cNvSpPr>
          <p:nvPr/>
        </p:nvSpPr>
        <p:spPr bwMode="auto">
          <a:xfrm>
            <a:off x="5500688" y="4803775"/>
            <a:ext cx="12874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Drip chamber</a:t>
            </a:r>
          </a:p>
        </p:txBody>
      </p:sp>
      <p:sp>
        <p:nvSpPr>
          <p:cNvPr id="262166" name="Line 22"/>
          <p:cNvSpPr>
            <a:spLocks noChangeShapeType="1"/>
          </p:cNvSpPr>
          <p:nvPr/>
        </p:nvSpPr>
        <p:spPr bwMode="auto">
          <a:xfrm flipH="1">
            <a:off x="5176838" y="4929188"/>
            <a:ext cx="357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67" name="Text Box 23"/>
          <p:cNvSpPr txBox="1">
            <a:spLocks noChangeArrowheads="1"/>
          </p:cNvSpPr>
          <p:nvPr/>
        </p:nvSpPr>
        <p:spPr bwMode="auto">
          <a:xfrm>
            <a:off x="5595938" y="5407025"/>
            <a:ext cx="12080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Check valve</a:t>
            </a:r>
          </a:p>
        </p:txBody>
      </p:sp>
      <p:sp>
        <p:nvSpPr>
          <p:cNvPr id="262168" name="Line 24"/>
          <p:cNvSpPr>
            <a:spLocks noChangeShapeType="1"/>
          </p:cNvSpPr>
          <p:nvPr/>
        </p:nvSpPr>
        <p:spPr bwMode="auto">
          <a:xfrm flipH="1">
            <a:off x="5192713" y="5565775"/>
            <a:ext cx="4175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69" name="Text Box 25"/>
          <p:cNvSpPr txBox="1">
            <a:spLocks noChangeArrowheads="1"/>
          </p:cNvSpPr>
          <p:nvPr/>
        </p:nvSpPr>
        <p:spPr bwMode="auto">
          <a:xfrm>
            <a:off x="2355850" y="5857875"/>
            <a:ext cx="15335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Capped needle</a:t>
            </a:r>
          </a:p>
        </p:txBody>
      </p:sp>
      <p:sp>
        <p:nvSpPr>
          <p:cNvPr id="262170" name="Line 26"/>
          <p:cNvSpPr>
            <a:spLocks noChangeShapeType="1"/>
          </p:cNvSpPr>
          <p:nvPr/>
        </p:nvSpPr>
        <p:spPr bwMode="auto">
          <a:xfrm>
            <a:off x="3659188" y="6029325"/>
            <a:ext cx="311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71" name="Text Box 27"/>
          <p:cNvSpPr txBox="1">
            <a:spLocks noChangeArrowheads="1"/>
          </p:cNvSpPr>
          <p:nvPr/>
        </p:nvSpPr>
        <p:spPr bwMode="auto">
          <a:xfrm>
            <a:off x="2587625" y="4711700"/>
            <a:ext cx="1425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Injection port</a:t>
            </a:r>
          </a:p>
        </p:txBody>
      </p:sp>
      <p:sp>
        <p:nvSpPr>
          <p:cNvPr id="262172" name="Line 28"/>
          <p:cNvSpPr>
            <a:spLocks noChangeShapeType="1"/>
          </p:cNvSpPr>
          <p:nvPr/>
        </p:nvSpPr>
        <p:spPr bwMode="auto">
          <a:xfrm>
            <a:off x="3751263" y="4865688"/>
            <a:ext cx="4318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73" name="Text Box 29"/>
          <p:cNvSpPr txBox="1">
            <a:spLocks noChangeArrowheads="1"/>
          </p:cNvSpPr>
          <p:nvPr/>
        </p:nvSpPr>
        <p:spPr bwMode="auto">
          <a:xfrm>
            <a:off x="3192463" y="2928938"/>
            <a:ext cx="8985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Clamp</a:t>
            </a:r>
          </a:p>
        </p:txBody>
      </p:sp>
      <p:sp>
        <p:nvSpPr>
          <p:cNvPr id="262175" name="Line 31"/>
          <p:cNvSpPr>
            <a:spLocks noChangeShapeType="1"/>
          </p:cNvSpPr>
          <p:nvPr/>
        </p:nvSpPr>
        <p:spPr bwMode="auto">
          <a:xfrm>
            <a:off x="3875088" y="3113088"/>
            <a:ext cx="495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2176" name="Line 32"/>
          <p:cNvSpPr>
            <a:spLocks noChangeShapeType="1"/>
          </p:cNvSpPr>
          <p:nvPr/>
        </p:nvSpPr>
        <p:spPr bwMode="auto">
          <a:xfrm>
            <a:off x="4370388" y="3114675"/>
            <a:ext cx="0" cy="557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2177" name="Line 33"/>
          <p:cNvSpPr>
            <a:spLocks noChangeShapeType="1"/>
          </p:cNvSpPr>
          <p:nvPr/>
        </p:nvSpPr>
        <p:spPr bwMode="auto">
          <a:xfrm flipH="1">
            <a:off x="5307013" y="3657600"/>
            <a:ext cx="250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313738" cy="741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Total Daily IV Fluid for Children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30412"/>
            <a:ext cx="8305800" cy="4827587"/>
          </a:xfrm>
        </p:spPr>
        <p:txBody>
          <a:bodyPr>
            <a:normAutofit lnSpcReduction="10000"/>
          </a:bodyPr>
          <a:lstStyle/>
          <a:p>
            <a:pPr marL="342900" lvl="1" indent="-342900" eaLnBrk="1" hangingPunct="1"/>
            <a:r>
              <a:rPr lang="en-US" dirty="0" smtClean="0"/>
              <a:t>Use this formula to calculate the daily rate of pediatric maintenance IV fluids: (p. </a:t>
            </a:r>
            <a:r>
              <a:rPr lang="en-US" smtClean="0"/>
              <a:t>503)</a:t>
            </a:r>
            <a:endParaRPr lang="en-US" dirty="0" smtClean="0"/>
          </a:p>
          <a:p>
            <a:pPr lvl="1" eaLnBrk="1" hangingPunct="1"/>
            <a:r>
              <a:rPr lang="en-US" dirty="0" smtClean="0"/>
              <a:t>100 </a:t>
            </a:r>
            <a:r>
              <a:rPr lang="en-US" dirty="0" err="1" smtClean="0"/>
              <a:t>mL</a:t>
            </a:r>
            <a:r>
              <a:rPr lang="en-US" dirty="0" smtClean="0"/>
              <a:t> per kg per day for the first 10 kg of body weight</a:t>
            </a:r>
          </a:p>
          <a:p>
            <a:pPr lvl="1" eaLnBrk="1" hangingPunct="1"/>
            <a:r>
              <a:rPr lang="en-US" dirty="0" smtClean="0"/>
              <a:t>50 </a:t>
            </a:r>
            <a:r>
              <a:rPr lang="en-US" dirty="0" err="1" smtClean="0"/>
              <a:t>mL</a:t>
            </a:r>
            <a:r>
              <a:rPr lang="en-US" dirty="0" smtClean="0"/>
              <a:t> per kg per day for the next 10 kg of body weight</a:t>
            </a:r>
          </a:p>
          <a:p>
            <a:pPr lvl="1"/>
            <a:r>
              <a:rPr lang="en-US" dirty="0" smtClean="0"/>
              <a:t>20 </a:t>
            </a:r>
            <a:r>
              <a:rPr lang="en-US" dirty="0" err="1" smtClean="0"/>
              <a:t>mL</a:t>
            </a:r>
            <a:r>
              <a:rPr lang="en-US" dirty="0" smtClean="0"/>
              <a:t> per kg per day for each kg above 20 kg of body weight</a:t>
            </a:r>
          </a:p>
          <a:p>
            <a:pPr lvl="1"/>
            <a:r>
              <a:rPr lang="en-US" dirty="0" smtClean="0"/>
              <a:t>Hourly maintenance fluid requirements: Divide daily volume by 24 (hours/day) – round to whole number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weighs 16 pounds</a:t>
            </a:r>
          </a:p>
          <a:p>
            <a:r>
              <a:rPr lang="en-US" dirty="0"/>
              <a:t>Weight in kg = </a:t>
            </a:r>
            <a:r>
              <a:rPr lang="en-US" dirty="0" smtClean="0"/>
              <a:t>7.27 = 7.3 </a:t>
            </a:r>
            <a:r>
              <a:rPr lang="en-US" dirty="0"/>
              <a:t>kg</a:t>
            </a:r>
          </a:p>
          <a:p>
            <a:r>
              <a:rPr lang="en-US" dirty="0"/>
              <a:t>Using the formula provided how many </a:t>
            </a:r>
            <a:r>
              <a:rPr lang="en-US" dirty="0" smtClean="0"/>
              <a:t>mL </a:t>
            </a:r>
            <a:r>
              <a:rPr lang="en-US" dirty="0"/>
              <a:t>of fluid would </a:t>
            </a:r>
            <a:r>
              <a:rPr lang="en-US" dirty="0" smtClean="0"/>
              <a:t>the child need </a:t>
            </a:r>
            <a:r>
              <a:rPr lang="en-US" dirty="0"/>
              <a:t>in 24 </a:t>
            </a:r>
            <a:r>
              <a:rPr lang="en-US" dirty="0" smtClean="0"/>
              <a:t>hours? </a:t>
            </a:r>
          </a:p>
          <a:p>
            <a:r>
              <a:rPr lang="en-US" dirty="0" smtClean="0"/>
              <a:t>100 mL x 7.3 kg = 730 mL/24 h or 30 mL/h</a:t>
            </a:r>
          </a:p>
          <a:p>
            <a:endParaRPr lang="en-US" dirty="0" smtClean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Calculation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64 pound child</a:t>
            </a:r>
          </a:p>
          <a:p>
            <a:r>
              <a:rPr lang="en-US" dirty="0"/>
              <a:t>Convert pounds to kilograms = </a:t>
            </a:r>
            <a:r>
              <a:rPr lang="en-US" dirty="0" smtClean="0"/>
              <a:t>29.1 </a:t>
            </a:r>
            <a:r>
              <a:rPr lang="en-US" dirty="0"/>
              <a:t>kg</a:t>
            </a:r>
          </a:p>
          <a:p>
            <a:r>
              <a:rPr lang="en-US" dirty="0"/>
              <a:t>Fluid calculations:</a:t>
            </a:r>
          </a:p>
          <a:p>
            <a:pPr lvl="1"/>
            <a:r>
              <a:rPr lang="en-US" dirty="0"/>
              <a:t>100 </a:t>
            </a:r>
            <a:r>
              <a:rPr lang="en-US" dirty="0" err="1"/>
              <a:t>mL</a:t>
            </a:r>
            <a:r>
              <a:rPr lang="en-US" dirty="0"/>
              <a:t> x 10 kg = 1000 </a:t>
            </a:r>
            <a:r>
              <a:rPr lang="en-US" dirty="0" err="1"/>
              <a:t>mL</a:t>
            </a:r>
            <a:endParaRPr lang="en-US" dirty="0"/>
          </a:p>
          <a:p>
            <a:pPr lvl="1"/>
            <a:r>
              <a:rPr lang="en-US" dirty="0"/>
              <a:t>  50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/>
              <a:t>x 10 kg =    500 </a:t>
            </a:r>
            <a:r>
              <a:rPr lang="en-US" dirty="0" err="1"/>
              <a:t>mL</a:t>
            </a:r>
            <a:endParaRPr lang="en-US" dirty="0"/>
          </a:p>
          <a:p>
            <a:pPr lvl="1"/>
            <a:r>
              <a:rPr lang="en-US" dirty="0"/>
              <a:t>  20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smtClean="0"/>
              <a:t>9.1 </a:t>
            </a:r>
            <a:r>
              <a:rPr lang="en-US" dirty="0"/>
              <a:t>kg =  </a:t>
            </a:r>
            <a:r>
              <a:rPr lang="en-US" u="sng" dirty="0" smtClean="0"/>
              <a:t>182 </a:t>
            </a:r>
            <a:r>
              <a:rPr lang="en-US" u="sng" dirty="0" err="1"/>
              <a:t>mL</a:t>
            </a:r>
            <a:endParaRPr lang="en-US" u="sng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					</a:t>
            </a:r>
            <a:r>
              <a:rPr lang="en-US" sz="2200" b="1" dirty="0" smtClean="0"/>
              <a:t>1682 </a:t>
            </a:r>
            <a:r>
              <a:rPr lang="en-US" sz="2200" b="1" dirty="0"/>
              <a:t>mL / 24 hours or </a:t>
            </a:r>
            <a:r>
              <a:rPr lang="en-US" sz="2200" b="1" dirty="0" smtClean="0"/>
              <a:t>70 mL </a:t>
            </a:r>
            <a:r>
              <a:rPr lang="en-US" sz="2200" b="1" dirty="0"/>
              <a:t>/ hour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Calculations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children </a:t>
            </a:r>
            <a:r>
              <a:rPr lang="en-US" dirty="0"/>
              <a:t>are in the hospital for various illnesses they will often have increased fluid needs: dehydration, fever, vomiting, diarrhea, inability to take </a:t>
            </a:r>
            <a:r>
              <a:rPr lang="en-US" dirty="0" err="1"/>
              <a:t>po</a:t>
            </a:r>
            <a:r>
              <a:rPr lang="en-US" dirty="0"/>
              <a:t> fluids.</a:t>
            </a:r>
          </a:p>
          <a:p>
            <a:r>
              <a:rPr lang="en-US" dirty="0"/>
              <a:t>24 hour fluid calculations may be 1 ½ to 2 times maintenance.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Calculations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Child’s maintenance </a:t>
            </a:r>
            <a:r>
              <a:rPr lang="en-US" dirty="0"/>
              <a:t>fluid needs are 713 mL / 24 hours.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Calculate 1 </a:t>
            </a:r>
            <a:r>
              <a:rPr lang="en-US" dirty="0"/>
              <a:t>½ time </a:t>
            </a:r>
            <a:r>
              <a:rPr lang="en-US" dirty="0" smtClean="0"/>
              <a:t>maintenance:</a:t>
            </a:r>
          </a:p>
          <a:p>
            <a:r>
              <a:rPr lang="en-US" dirty="0" smtClean="0"/>
              <a:t> </a:t>
            </a:r>
            <a:r>
              <a:rPr lang="en-US" dirty="0"/>
              <a:t>713 x 1 ½ = </a:t>
            </a:r>
            <a:r>
              <a:rPr lang="en-US" dirty="0" smtClean="0"/>
              <a:t>1070 mL/24 </a:t>
            </a:r>
            <a:r>
              <a:rPr lang="en-US" dirty="0"/>
              <a:t>hours or 45 </a:t>
            </a:r>
            <a:r>
              <a:rPr lang="en-US" dirty="0" smtClean="0"/>
              <a:t>mL/h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Calculation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Child’s maintenance </a:t>
            </a:r>
            <a:r>
              <a:rPr lang="en-US" dirty="0"/>
              <a:t>fluid needs are 1681 mL / 24 hours.</a:t>
            </a:r>
          </a:p>
          <a:p>
            <a:endParaRPr lang="en-US" dirty="0" smtClean="0"/>
          </a:p>
          <a:p>
            <a:r>
              <a:rPr lang="en-US" dirty="0" smtClean="0"/>
              <a:t>Calculate1 </a:t>
            </a:r>
            <a:r>
              <a:rPr lang="en-US" dirty="0"/>
              <a:t>½ times </a:t>
            </a:r>
            <a:r>
              <a:rPr lang="en-US" dirty="0" smtClean="0"/>
              <a:t>maintenance:</a:t>
            </a:r>
          </a:p>
          <a:p>
            <a:r>
              <a:rPr lang="en-US" dirty="0" smtClean="0"/>
              <a:t> </a:t>
            </a:r>
            <a:r>
              <a:rPr lang="en-US" dirty="0"/>
              <a:t>1681 x 1 ½ = 2522 </a:t>
            </a:r>
            <a:r>
              <a:rPr lang="en-US" dirty="0" smtClean="0"/>
              <a:t>mL/24 h </a:t>
            </a:r>
            <a:r>
              <a:rPr lang="en-US" dirty="0"/>
              <a:t>or 105 </a:t>
            </a:r>
            <a:r>
              <a:rPr lang="en-US" dirty="0" smtClean="0"/>
              <a:t>mL/h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Determine if Dose is Safe</a:t>
            </a:r>
            <a:br>
              <a:rPr lang="en-US" dirty="0" smtClean="0"/>
            </a:br>
            <a:r>
              <a:rPr lang="en-US" dirty="0" smtClean="0"/>
              <a:t>(mg/kg/dose)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The nurse must determine if the ordered dose is within the recommended range.</a:t>
            </a:r>
          </a:p>
          <a:p>
            <a:pPr eaLnBrk="1" hangingPunct="1"/>
            <a:r>
              <a:rPr lang="en-US" dirty="0" smtClean="0"/>
              <a:t>Even though the physician has prescribed the medication to be given, it is the nurse’s responsibility to determine if the dose is safe to administer to the child.</a:t>
            </a:r>
          </a:p>
          <a:p>
            <a:pPr eaLnBrk="1" hangingPunct="1"/>
            <a:r>
              <a:rPr lang="en-US" dirty="0" smtClean="0"/>
              <a:t>This is done by accurately calculating the dosage range and comparing the ordered dosage (mg/kg/dose).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3CB55-A3EF-4CD7-ABFE-1C9BFFA4A2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daily and hourly maintenance fluid requirements for a child weighing 5 kg.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mL</a:t>
            </a:r>
            <a:r>
              <a:rPr lang="en-US" dirty="0" smtClean="0"/>
              <a:t> x 5 kg =  500 </a:t>
            </a:r>
            <a:r>
              <a:rPr lang="en-US" dirty="0" err="1" smtClean="0"/>
              <a:t>mL</a:t>
            </a:r>
            <a:r>
              <a:rPr lang="en-US" dirty="0" smtClean="0"/>
              <a:t> / day 		</a:t>
            </a:r>
          </a:p>
          <a:p>
            <a:r>
              <a:rPr lang="en-US" dirty="0" smtClean="0"/>
              <a:t>500 mL 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 24 hours = 20.8 = 21 mL / hr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daily and hourly maintenance fluid requirements for a child weighing 15 kg.</a:t>
            </a:r>
          </a:p>
          <a:p>
            <a:r>
              <a:rPr lang="en-US" dirty="0" smtClean="0"/>
              <a:t>1000 </a:t>
            </a:r>
            <a:r>
              <a:rPr lang="en-US" dirty="0" err="1" smtClean="0"/>
              <a:t>mL</a:t>
            </a:r>
            <a:r>
              <a:rPr lang="en-US" dirty="0" smtClean="0"/>
              <a:t> + (50 </a:t>
            </a:r>
            <a:r>
              <a:rPr lang="en-US" dirty="0" err="1" smtClean="0"/>
              <a:t>mL</a:t>
            </a:r>
            <a:r>
              <a:rPr lang="en-US" dirty="0" smtClean="0"/>
              <a:t> x 5 kg) =  1000   +  250	  = 1250 </a:t>
            </a:r>
            <a:r>
              <a:rPr lang="en-US" dirty="0" err="1" smtClean="0"/>
              <a:t>mL</a:t>
            </a:r>
            <a:r>
              <a:rPr lang="en-US" dirty="0" smtClean="0"/>
              <a:t>/day</a:t>
            </a:r>
          </a:p>
          <a:p>
            <a:r>
              <a:rPr lang="en-US" dirty="0" smtClean="0"/>
              <a:t>1250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 24 = 52 </a:t>
            </a:r>
            <a:r>
              <a:rPr lang="en-US" dirty="0" err="1" smtClean="0"/>
              <a:t>mL</a:t>
            </a:r>
            <a:r>
              <a:rPr lang="en-US" dirty="0" smtClean="0"/>
              <a:t> / hr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0E6D8-8B30-4B94-8901-48C1696D91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533400"/>
            <a:ext cx="7772400" cy="1143000"/>
          </a:xfrm>
          <a:ln w="76200"/>
        </p:spPr>
        <p:txBody>
          <a:bodyPr/>
          <a:lstStyle/>
          <a:p>
            <a:r>
              <a:rPr lang="en-US" dirty="0" smtClean="0"/>
              <a:t>Therapeutic/Safe Range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438400" y="3429000"/>
            <a:ext cx="4572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Arrow 7"/>
          <p:cNvSpPr/>
          <p:nvPr/>
        </p:nvSpPr>
        <p:spPr bwMode="auto">
          <a:xfrm>
            <a:off x="6934200" y="3200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eft Arrow 8"/>
          <p:cNvSpPr/>
          <p:nvPr/>
        </p:nvSpPr>
        <p:spPr bwMode="auto">
          <a:xfrm>
            <a:off x="1600200" y="3200400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819400"/>
            <a:ext cx="2462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Dose Range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 rot="21251804">
            <a:off x="2241006" y="2333623"/>
            <a:ext cx="14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minimum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211840">
            <a:off x="5727772" y="2256164"/>
            <a:ext cx="151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maximum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2971800"/>
            <a:ext cx="10278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Safe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2895600"/>
            <a:ext cx="10278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Safe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>
            <a:off x="1866900" y="3543300"/>
            <a:ext cx="1447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248400" y="3429000"/>
            <a:ext cx="13716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A child weighs 22 lb. The order is for acetaminophen 100 mg </a:t>
            </a:r>
            <a:r>
              <a:rPr lang="en-US" dirty="0" err="1" smtClean="0"/>
              <a:t>p.o</a:t>
            </a:r>
            <a:r>
              <a:rPr lang="en-US" dirty="0" smtClean="0"/>
              <a:t>. q 6 h. </a:t>
            </a:r>
          </a:p>
          <a:p>
            <a:pPr eaLnBrk="1" hangingPunct="1">
              <a:defRPr/>
            </a:pPr>
            <a:r>
              <a:rPr lang="en-US" dirty="0" smtClean="0"/>
              <a:t>The recommended dose range is 10 to 15 mg/kg/dose q 6 h. </a:t>
            </a:r>
          </a:p>
          <a:p>
            <a:pPr eaLnBrk="1" hangingPunct="1">
              <a:defRPr/>
            </a:pPr>
            <a:r>
              <a:rPr lang="en-US" dirty="0" smtClean="0"/>
              <a:t>Step 1 – convert weight: 22 lbs = 10 kg</a:t>
            </a:r>
          </a:p>
          <a:p>
            <a:pPr eaLnBrk="1" hangingPunct="1">
              <a:defRPr/>
            </a:pPr>
            <a:r>
              <a:rPr lang="en-US" dirty="0" smtClean="0"/>
              <a:t>Step 2 – 10 mg x 10 kg = 100 mg/dose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               15 mg x 10 kg = 150 mg/dose</a:t>
            </a:r>
          </a:p>
          <a:p>
            <a:pPr eaLnBrk="1" hangingPunct="1">
              <a:defRPr/>
            </a:pPr>
            <a:r>
              <a:rPr lang="en-US" dirty="0" smtClean="0"/>
              <a:t>A dose less than 100 mg/dose is not therapeutic and considered unsafe</a:t>
            </a:r>
          </a:p>
          <a:p>
            <a:pPr eaLnBrk="1" hangingPunct="1">
              <a:defRPr/>
            </a:pPr>
            <a:r>
              <a:rPr lang="en-US" dirty="0" smtClean="0"/>
              <a:t>A dose more than 150 mg is considered too much, exceeds the therapeutic range and is unsafe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CE628-C876-48D8-A11B-8E1D143803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Calculating a Recommended Dose Range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Order: 100 mg of ibuprofen </a:t>
            </a:r>
            <a:r>
              <a:rPr lang="en-US" dirty="0" err="1" smtClean="0"/>
              <a:t>p.o</a:t>
            </a:r>
            <a:r>
              <a:rPr lang="en-US" dirty="0" smtClean="0"/>
              <a:t>. q 6h for a child who weights 36 lbs. </a:t>
            </a:r>
          </a:p>
          <a:p>
            <a:pPr eaLnBrk="1" hangingPunct="1"/>
            <a:r>
              <a:rPr lang="en-US" dirty="0" smtClean="0"/>
              <a:t>Ibuprofen is available as 100 mg/5mL. </a:t>
            </a:r>
          </a:p>
          <a:p>
            <a:pPr eaLnBrk="1" hangingPunct="1"/>
            <a:r>
              <a:rPr lang="en-US" dirty="0" smtClean="0"/>
              <a:t>The recommended dose range is 5-10 mg/kg/dose q 6 h.</a:t>
            </a:r>
          </a:p>
          <a:p>
            <a:pPr eaLnBrk="1" hangingPunct="1"/>
            <a:r>
              <a:rPr lang="en-US" dirty="0" smtClean="0"/>
              <a:t>How many milliliters would you administer if the dose is safe?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82065-BCC9-4969-B84A-432BAF771F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for 100 mg Ibuprofen</a:t>
            </a:r>
            <a:br>
              <a:rPr lang="en-US" dirty="0" smtClean="0"/>
            </a:br>
            <a:r>
              <a:rPr lang="en-US" dirty="0" smtClean="0"/>
              <a:t>Supply: 100 mg/5mL.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76300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Step 1 – 36 lb = 16.4 kg</a:t>
            </a:r>
          </a:p>
          <a:p>
            <a:pPr eaLnBrk="1" hangingPunct="1">
              <a:defRPr/>
            </a:pPr>
            <a:r>
              <a:rPr lang="en-US" dirty="0" smtClean="0"/>
              <a:t>Step 2 – 16.4 kg x 5 mg = 82 mg/dose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               16.4 kg x 10 mg = 164 mg/dose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The dose range is 82 mg – 164 mg/dose</a:t>
            </a:r>
          </a:p>
          <a:p>
            <a:pPr eaLnBrk="1" hangingPunct="1">
              <a:defRPr/>
            </a:pPr>
            <a:r>
              <a:rPr lang="en-US" dirty="0" smtClean="0"/>
              <a:t>Step 3 - The dose is safe</a:t>
            </a:r>
          </a:p>
          <a:p>
            <a:pPr eaLnBrk="1" hangingPunct="1">
              <a:defRPr/>
            </a:pPr>
            <a:r>
              <a:rPr lang="en-US" dirty="0" smtClean="0"/>
              <a:t>Step 4 - Administer 5 mL (1 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9A513-6150-4915-96BB-ED9FEF19A2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Calculate the 24-hour Dose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4582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Most drugs are calculated based on the recommended 24-hour dose, then divided into single doses to be given every 12, 8, 6, or 4 hours or as recommended by the drug manufacturer.</a:t>
            </a:r>
          </a:p>
          <a:p>
            <a:pPr eaLnBrk="1" hangingPunct="1">
              <a:defRPr/>
            </a:pPr>
            <a:r>
              <a:rPr lang="en-US" dirty="0" smtClean="0"/>
              <a:t>Antibiotics are given this way.</a:t>
            </a:r>
          </a:p>
          <a:p>
            <a:pPr eaLnBrk="1" hangingPunct="1">
              <a:defRPr/>
            </a:pPr>
            <a:r>
              <a:rPr lang="en-US" dirty="0" smtClean="0"/>
              <a:t>The physician must determine the dosage to be given to the infant or child.</a:t>
            </a:r>
          </a:p>
          <a:p>
            <a:pPr eaLnBrk="1" hangingPunct="1">
              <a:defRPr/>
            </a:pPr>
            <a:r>
              <a:rPr lang="en-US" dirty="0" smtClean="0"/>
              <a:t>The nurse who administers the medication must determine if the dose is in a safe dose range.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248400"/>
            <a:ext cx="304800" cy="457200"/>
          </a:xfrm>
        </p:spPr>
        <p:txBody>
          <a:bodyPr/>
          <a:lstStyle/>
          <a:p>
            <a:pPr>
              <a:defRPr/>
            </a:pPr>
            <a:fld id="{A1022C66-47B4-40BA-87F8-065F5A93D6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Calculate the Individual Dose</a:t>
            </a:r>
            <a:br>
              <a:rPr lang="en-US" dirty="0" smtClean="0"/>
            </a:br>
            <a:r>
              <a:rPr lang="en-US" dirty="0" smtClean="0"/>
              <a:t>(mg/kg/24 h divided)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4582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physician determines how often the antibiotic will be administered as a single or individual dose.</a:t>
            </a:r>
          </a:p>
          <a:p>
            <a:pPr eaLnBrk="1" hangingPunct="1">
              <a:defRPr/>
            </a:pPr>
            <a:r>
              <a:rPr lang="en-US" dirty="0" smtClean="0"/>
              <a:t>First, determine the 24-hour dosage range.</a:t>
            </a:r>
          </a:p>
          <a:p>
            <a:pPr eaLnBrk="1" hangingPunct="1">
              <a:defRPr/>
            </a:pPr>
            <a:r>
              <a:rPr lang="en-US" dirty="0" smtClean="0"/>
              <a:t>Than, divide the 24-hour dosage into single doses (the number of times per day the medications is to be given)</a:t>
            </a:r>
          </a:p>
          <a:p>
            <a:pPr eaLnBrk="1" hangingPunct="1">
              <a:defRPr/>
            </a:pPr>
            <a:r>
              <a:rPr lang="en-US" dirty="0" smtClean="0"/>
              <a:t>As long as the dose does not exceed the maximum dose, or does not fall below the minimum dose, it can be given safely.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04E97-0B33-498B-9F38-E8499F105F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nrise design template">
  <a:themeElements>
    <a:clrScheme name="Office Theme 2">
      <a:dk1>
        <a:srgbClr val="330099"/>
      </a:dk1>
      <a:lt1>
        <a:srgbClr val="ECF2F7"/>
      </a:lt1>
      <a:dk2>
        <a:srgbClr val="4D4D4D"/>
      </a:dk2>
      <a:lt2>
        <a:srgbClr val="A8ACC9"/>
      </a:lt2>
      <a:accent1>
        <a:srgbClr val="DBB5D9"/>
      </a:accent1>
      <a:accent2>
        <a:srgbClr val="FCCEA7"/>
      </a:accent2>
      <a:accent3>
        <a:srgbClr val="F4F7FA"/>
      </a:accent3>
      <a:accent4>
        <a:srgbClr val="2A0082"/>
      </a:accent4>
      <a:accent5>
        <a:srgbClr val="EAD7E9"/>
      </a:accent5>
      <a:accent6>
        <a:srgbClr val="E4BA97"/>
      </a:accent6>
      <a:hlink>
        <a:srgbClr val="9489BA"/>
      </a:hlink>
      <a:folHlink>
        <a:srgbClr val="CCEC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2019</TotalTime>
  <Words>1454</Words>
  <Application>Microsoft Office PowerPoint</Application>
  <PresentationFormat>On-screen Show (4:3)</PresentationFormat>
  <Paragraphs>211</Paragraphs>
  <Slides>31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Sunrise design template</vt:lpstr>
      <vt:lpstr>Pediatric Dosages</vt:lpstr>
      <vt:lpstr>PowerPoint Presentation</vt:lpstr>
      <vt:lpstr>Determine if Dose is Safe (mg/kg/dose)</vt:lpstr>
      <vt:lpstr>Therapeutic/Safe Range</vt:lpstr>
      <vt:lpstr>Example</vt:lpstr>
      <vt:lpstr>Calculating a Recommended Dose Range</vt:lpstr>
      <vt:lpstr>Solution for 100 mg Ibuprofen Supply: 100 mg/5mL. </vt:lpstr>
      <vt:lpstr>Calculate the 24-hour Dose Range</vt:lpstr>
      <vt:lpstr>Calculate the Individual Dose (mg/kg/24 h divided)</vt:lpstr>
      <vt:lpstr>Example</vt:lpstr>
      <vt:lpstr>Solution: Ampicillin 250 mg IV q 6h</vt:lpstr>
      <vt:lpstr>Example</vt:lpstr>
      <vt:lpstr>Solution  Amoxicillin 250 mg p.o. q 12h</vt:lpstr>
      <vt:lpstr>Example</vt:lpstr>
      <vt:lpstr>Solution</vt:lpstr>
      <vt:lpstr>Example</vt:lpstr>
      <vt:lpstr>Calculate the minimum and maximum single dose</vt:lpstr>
      <vt:lpstr>Calculating the ordered dose to determine if safe</vt:lpstr>
      <vt:lpstr>Continued</vt:lpstr>
      <vt:lpstr>Caution</vt:lpstr>
      <vt:lpstr>Calculation of Daily Volume for Maintenance Fluids</vt:lpstr>
      <vt:lpstr>Fluid Control</vt:lpstr>
      <vt:lpstr>Volume Control Set</vt:lpstr>
      <vt:lpstr>Total Daily IV Fluid for Children</vt:lpstr>
      <vt:lpstr>Practice problem</vt:lpstr>
      <vt:lpstr>Fluid Calculation</vt:lpstr>
      <vt:lpstr>Fluid Calculations </vt:lpstr>
      <vt:lpstr>Fluid Calculations</vt:lpstr>
      <vt:lpstr>Fluid Calculation </vt:lpstr>
      <vt:lpstr>Practice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Marie Short</dc:creator>
  <cp:lastModifiedBy>Rebecca Stivers</cp:lastModifiedBy>
  <cp:revision>120</cp:revision>
  <dcterms:created xsi:type="dcterms:W3CDTF">2008-04-06T01:01:45Z</dcterms:created>
  <dcterms:modified xsi:type="dcterms:W3CDTF">2012-11-02T15:05:35Z</dcterms:modified>
</cp:coreProperties>
</file>